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9144000"/>
  <p:notesSz cx="6858000" cy="9144000"/>
  <p:embeddedFontLst>
    <p:embeddedFont>
      <p:font typeface="Architects Daughter"/>
      <p:regular r:id="rId60"/>
    </p:embeddedFont>
    <p:embeddedFont>
      <p:font typeface="Pinyon Script"/>
      <p:regular r:id="rId61"/>
    </p:embeddedFont>
    <p:embeddedFont>
      <p:font typeface="Libre Franklin"/>
      <p:regular r:id="rId62"/>
      <p:bold r:id="rId63"/>
      <p:italic r:id="rId64"/>
      <p:boldItalic r:id="rId65"/>
    </p:embeddedFont>
    <p:embeddedFont>
      <p:font typeface="Constantia"/>
      <p:regular r:id="rId66"/>
      <p:bold r:id="rId67"/>
      <p:italic r:id="rId68"/>
      <p:boldItalic r:id="rId69"/>
    </p:embeddedFont>
    <p:embeddedFont>
      <p:font typeface="Lustria"/>
      <p:regular r:id="rId70"/>
    </p:embeddedFont>
    <p:embeddedFont>
      <p:font typeface="Dancing Script"/>
      <p:regular r:id="rId71"/>
      <p:bold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3" roundtripDataSignature="AMtx7mhM4A6bXH1AXszspeUSsQquPgzI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652C80-38E8-476A-B702-F0C4E0EF9C20}">
  <a:tblStyle styleId="{8C652C80-38E8-476A-B702-F0C4E0EF9C2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AF0"/>
          </a:solidFill>
        </a:fill>
      </a:tcStyle>
    </a:wholeTbl>
    <a:band1H>
      <a:tcTxStyle/>
      <a:tcStyle>
        <a:fill>
          <a:solidFill>
            <a:srgbClr val="D7D2DF"/>
          </a:solidFill>
        </a:fill>
      </a:tcStyle>
    </a:band1H>
    <a:band2H>
      <a:tcTxStyle/>
    </a:band2H>
    <a:band1V>
      <a:tcTxStyle/>
      <a:tcStyle>
        <a:fill>
          <a:solidFill>
            <a:srgbClr val="D7D2DF"/>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DancingScript-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DancingScript-regular.fntdata"/><Relationship Id="rId70" Type="http://schemas.openxmlformats.org/officeDocument/2006/relationships/font" Target="fonts/Lustri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breFranklin-regular.fntdata"/><Relationship Id="rId61" Type="http://schemas.openxmlformats.org/officeDocument/2006/relationships/font" Target="fonts/PinyonScript-regular.fntdata"/><Relationship Id="rId20" Type="http://schemas.openxmlformats.org/officeDocument/2006/relationships/slide" Target="slides/slide14.xml"/><Relationship Id="rId64" Type="http://schemas.openxmlformats.org/officeDocument/2006/relationships/font" Target="fonts/LibreFranklin-italic.fntdata"/><Relationship Id="rId63" Type="http://schemas.openxmlformats.org/officeDocument/2006/relationships/font" Target="fonts/LibreFranklin-bold.fntdata"/><Relationship Id="rId22" Type="http://schemas.openxmlformats.org/officeDocument/2006/relationships/slide" Target="slides/slide16.xml"/><Relationship Id="rId66" Type="http://schemas.openxmlformats.org/officeDocument/2006/relationships/font" Target="fonts/Constantia-regular.fntdata"/><Relationship Id="rId21" Type="http://schemas.openxmlformats.org/officeDocument/2006/relationships/slide" Target="slides/slide15.xml"/><Relationship Id="rId65" Type="http://schemas.openxmlformats.org/officeDocument/2006/relationships/font" Target="fonts/LibreFranklin-boldItalic.fntdata"/><Relationship Id="rId24" Type="http://schemas.openxmlformats.org/officeDocument/2006/relationships/slide" Target="slides/slide18.xml"/><Relationship Id="rId68" Type="http://schemas.openxmlformats.org/officeDocument/2006/relationships/font" Target="fonts/Constantia-italic.fntdata"/><Relationship Id="rId23" Type="http://schemas.openxmlformats.org/officeDocument/2006/relationships/slide" Target="slides/slide17.xml"/><Relationship Id="rId67" Type="http://schemas.openxmlformats.org/officeDocument/2006/relationships/font" Target="fonts/Constantia-bold.fntdata"/><Relationship Id="rId60" Type="http://schemas.openxmlformats.org/officeDocument/2006/relationships/font" Target="fonts/ArchitectsDaughter-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onstantia-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51" name="Google Shape;251;p19:notes"/>
          <p:cNvSpPr txBox="1"/>
          <p:nvPr/>
        </p:nvSpPr>
        <p:spPr>
          <a:xfrm>
            <a:off x="3885997" y="8683041"/>
            <a:ext cx="2970471" cy="459540"/>
          </a:xfrm>
          <a:prstGeom prst="rect">
            <a:avLst/>
          </a:prstGeom>
          <a:noFill/>
          <a:ln>
            <a:noFill/>
          </a:ln>
        </p:spPr>
        <p:txBody>
          <a:bodyPr anchorCtr="0" anchor="b" bIns="44425" lIns="88875" spcFirstLastPara="1" rIns="88875" wrap="square" tIns="44425">
            <a:noAutofit/>
          </a:bodyPr>
          <a:lstStyle/>
          <a:p>
            <a:pPr indent="0" lvl="0" marL="0" marR="0" rtl="0" algn="r">
              <a:spcBef>
                <a:spcPts val="0"/>
              </a:spcBef>
              <a:spcAft>
                <a:spcPts val="0"/>
              </a:spcAft>
              <a:buNone/>
            </a:pPr>
            <a:fld id="{00000000-1234-1234-1234-123412341234}" type="slidenum">
              <a:rPr lang="it-IT"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252" name="Google Shape;252;p19:notes"/>
          <p:cNvSpPr/>
          <p:nvPr>
            <p:ph idx="2" type="sldImg"/>
          </p:nvPr>
        </p:nvSpPr>
        <p:spPr>
          <a:xfrm>
            <a:off x="1146175" y="687388"/>
            <a:ext cx="4568825" cy="34258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9:notes"/>
          <p:cNvSpPr txBox="1"/>
          <p:nvPr>
            <p:ph idx="1" type="body"/>
          </p:nvPr>
        </p:nvSpPr>
        <p:spPr>
          <a:xfrm>
            <a:off x="910924" y="4342940"/>
            <a:ext cx="5036152" cy="4114587"/>
          </a:xfrm>
          <a:prstGeom prst="rect">
            <a:avLst/>
          </a:prstGeom>
          <a:noFill/>
          <a:ln>
            <a:noFill/>
          </a:ln>
        </p:spPr>
        <p:txBody>
          <a:bodyPr anchorCtr="0" anchor="t" bIns="44425" lIns="88875" spcFirstLastPara="1" rIns="88875" wrap="square" tIns="44425">
            <a:norm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64" name="Google Shape;264;p20:notes"/>
          <p:cNvSpPr txBox="1"/>
          <p:nvPr/>
        </p:nvSpPr>
        <p:spPr>
          <a:xfrm>
            <a:off x="3885997" y="8683041"/>
            <a:ext cx="2970471" cy="459540"/>
          </a:xfrm>
          <a:prstGeom prst="rect">
            <a:avLst/>
          </a:prstGeom>
          <a:noFill/>
          <a:ln>
            <a:noFill/>
          </a:ln>
        </p:spPr>
        <p:txBody>
          <a:bodyPr anchorCtr="0" anchor="b" bIns="44425" lIns="88875" spcFirstLastPara="1" rIns="88875" wrap="square" tIns="44425">
            <a:noAutofit/>
          </a:bodyPr>
          <a:lstStyle/>
          <a:p>
            <a:pPr indent="0" lvl="0" marL="0" marR="0" rtl="0" algn="r">
              <a:spcBef>
                <a:spcPts val="0"/>
              </a:spcBef>
              <a:spcAft>
                <a:spcPts val="0"/>
              </a:spcAft>
              <a:buNone/>
            </a:pPr>
            <a:fld id="{00000000-1234-1234-1234-123412341234}" type="slidenum">
              <a:rPr lang="it-IT"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265" name="Google Shape;265;p20:notes"/>
          <p:cNvSpPr/>
          <p:nvPr>
            <p:ph idx="2" type="sldImg"/>
          </p:nvPr>
        </p:nvSpPr>
        <p:spPr>
          <a:xfrm>
            <a:off x="1146175" y="687388"/>
            <a:ext cx="4568825" cy="34258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0:notes"/>
          <p:cNvSpPr txBox="1"/>
          <p:nvPr>
            <p:ph idx="1" type="body"/>
          </p:nvPr>
        </p:nvSpPr>
        <p:spPr>
          <a:xfrm>
            <a:off x="910924" y="4342940"/>
            <a:ext cx="5036152" cy="4114587"/>
          </a:xfrm>
          <a:prstGeom prst="rect">
            <a:avLst/>
          </a:prstGeom>
          <a:noFill/>
          <a:ln>
            <a:noFill/>
          </a:ln>
        </p:spPr>
        <p:txBody>
          <a:bodyPr anchorCtr="0" anchor="t" bIns="44425" lIns="88875" spcFirstLastPara="1" rIns="88875" wrap="square" tIns="44425">
            <a:norm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78" name="Google Shape;27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1" name="Google Shape;29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5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6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5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6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6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6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6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3"/>
          <p:cNvSpPr/>
          <p:nvPr>
            <p:ph idx="2" type="pic"/>
          </p:nvPr>
        </p:nvSpPr>
        <p:spPr>
          <a:xfrm>
            <a:off x="1792288" y="612775"/>
            <a:ext cx="5486400" cy="4114800"/>
          </a:xfrm>
          <a:prstGeom prst="rect">
            <a:avLst/>
          </a:prstGeom>
          <a:noFill/>
          <a:ln>
            <a:noFill/>
          </a:ln>
        </p:spPr>
      </p:sp>
      <p:sp>
        <p:nvSpPr>
          <p:cNvPr id="68" name="Google Shape;68;p6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pn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www.google.it/url?sa=i&amp;rct=j&amp;q=&amp;esrc=s&amp;source=images&amp;cd=&amp;cad=rja&amp;uact=8&amp;docid=eOJgoE6BK-R8JM&amp;tbnid=4tPe9eSTqkBz9M:&amp;ved=0CAUQjRw&amp;url=http://unmomentostopensando.blogspot.com/2011/07/dislessia-con-le-linee-guida-ed-il.html&amp;ei=-v5EU5uGDYnCtAaci4GICQ&amp;bvm=bv.64507335,d.Yms&amp;psig=AFQjCNFs7yn1sEZbvi7uVkNL43nw0eig1w&amp;ust=1397117032715946" TargetMode="External"/><Relationship Id="rId4" Type="http://schemas.openxmlformats.org/officeDocument/2006/relationships/image" Target="../media/image13.jpg"/><Relationship Id="rId5" Type="http://schemas.openxmlformats.org/officeDocument/2006/relationships/hyperlink" Target="http://www.google.it/url?sa=i&amp;rct=j&amp;q=&amp;esrc=s&amp;source=images&amp;cd=&amp;cad=rja&amp;uact=8&amp;docid=rEaWGMnO_foPaM&amp;tbnid=CWFSaToFJrJGvM:&amp;ved=0CAUQjRw&amp;url=http://guamodi.blogspot.com/2011_11_01_archive.html&amp;ei=oQZFU9ioL4extAaGvYCQAw&amp;bvm=bv.64507335,d.Yms&amp;psig=AFQjCNFs7yn1sEZbvi7uVkNL43nw0eig1w&amp;ust=1397117032715946" TargetMode="External"/><Relationship Id="rId6" Type="http://schemas.openxmlformats.org/officeDocument/2006/relationships/image" Target="../media/image1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0" y="1330548"/>
            <a:ext cx="8409314" cy="3229099"/>
          </a:xfrm>
          <a:prstGeom prst="rect">
            <a:avLst/>
          </a:prstGeom>
          <a:solidFill>
            <a:srgbClr val="FFFF00">
              <a:alpha val="6980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1"/>
              </a:buClr>
              <a:buSzPts val="4400"/>
              <a:buFont typeface="Calibri"/>
              <a:buNone/>
            </a:pPr>
            <a:r>
              <a:rPr b="1" lang="it-IT">
                <a:solidFill>
                  <a:schemeClr val="accent1"/>
                </a:solidFill>
              </a:rPr>
              <a:t>Quando un bambino </a:t>
            </a:r>
            <a:br>
              <a:rPr b="1" lang="it-IT">
                <a:solidFill>
                  <a:schemeClr val="accent1"/>
                </a:solidFill>
              </a:rPr>
            </a:br>
            <a:r>
              <a:rPr b="1" lang="it-IT">
                <a:solidFill>
                  <a:schemeClr val="accent1"/>
                </a:solidFill>
              </a:rPr>
              <a:t>fa fatica ad apprendere</a:t>
            </a:r>
            <a:br>
              <a:rPr b="1" lang="it-IT">
                <a:solidFill>
                  <a:schemeClr val="accent1"/>
                </a:solidFill>
              </a:rPr>
            </a:br>
            <a:r>
              <a:rPr b="1" lang="it-IT" sz="1300">
                <a:solidFill>
                  <a:schemeClr val="accent1"/>
                </a:solidFill>
              </a:rPr>
              <a:t>A</a:t>
            </a:r>
            <a:r>
              <a:rPr b="1" lang="it-IT">
                <a:solidFill>
                  <a:schemeClr val="accent1"/>
                </a:solidFill>
              </a:rPr>
              <a:t> </a:t>
            </a:r>
            <a:r>
              <a:rPr b="1" lang="it-IT" sz="1300">
                <a:solidFill>
                  <a:schemeClr val="accent1"/>
                </a:solidFill>
              </a:rPr>
              <a:t>CURA DI</a:t>
            </a:r>
            <a:br>
              <a:rPr b="1" lang="it-IT" sz="1300">
                <a:solidFill>
                  <a:schemeClr val="accent1"/>
                </a:solidFill>
              </a:rPr>
            </a:br>
            <a:r>
              <a:rPr b="1" lang="it-IT" sz="2400">
                <a:solidFill>
                  <a:srgbClr val="953734"/>
                </a:solidFill>
              </a:rPr>
              <a:t>Annamaria Cimmino, logopedista – counselor formatore</a:t>
            </a:r>
            <a:br>
              <a:rPr b="1" lang="it-IT" sz="2400">
                <a:solidFill>
                  <a:srgbClr val="953734"/>
                </a:solidFill>
              </a:rPr>
            </a:br>
            <a:endParaRPr sz="2400">
              <a:solidFill>
                <a:srgbClr val="953734"/>
              </a:solidFill>
            </a:endParaRPr>
          </a:p>
        </p:txBody>
      </p:sp>
      <p:graphicFrame>
        <p:nvGraphicFramePr>
          <p:cNvPr id="89" name="Google Shape;89;p1"/>
          <p:cNvGraphicFramePr/>
          <p:nvPr/>
        </p:nvGraphicFramePr>
        <p:xfrm>
          <a:off x="6361488" y="0"/>
          <a:ext cx="2782511" cy="1196752"/>
        </p:xfrm>
        <a:graphic>
          <a:graphicData uri="http://schemas.openxmlformats.org/presentationml/2006/ole">
            <mc:AlternateContent>
              <mc:Choice Requires="v">
                <p:oleObj r:id="rId4" imgH="1196752" imgW="2782511" progId="Paint.Picture" spid="_x0000_s1">
                  <p:embed/>
                </p:oleObj>
              </mc:Choice>
              <mc:Fallback>
                <p:oleObj r:id="rId5" imgH="1196752" imgW="2782511" progId="Paint.Picture">
                  <p:embed/>
                  <p:pic>
                    <p:nvPicPr>
                      <p:cNvPr id="89" name="Google Shape;89;p1"/>
                      <p:cNvPicPr preferRelativeResize="0"/>
                      <p:nvPr/>
                    </p:nvPicPr>
                    <p:blipFill rotWithShape="1">
                      <a:blip r:embed="rId6">
                        <a:alphaModFix/>
                      </a:blip>
                      <a:srcRect b="0" l="0" r="0" t="0"/>
                      <a:stretch/>
                    </p:blipFill>
                    <p:spPr>
                      <a:xfrm>
                        <a:off x="6361488" y="0"/>
                        <a:ext cx="2782511" cy="1196752"/>
                      </a:xfrm>
                      <a:prstGeom prst="rect">
                        <a:avLst/>
                      </a:prstGeom>
                      <a:noFill/>
                      <a:ln>
                        <a:noFill/>
                      </a:ln>
                    </p:spPr>
                  </p:pic>
                </p:oleObj>
              </mc:Fallback>
            </mc:AlternateContent>
          </a:graphicData>
        </a:graphic>
      </p:graphicFrame>
      <p:sp>
        <p:nvSpPr>
          <p:cNvPr id="90" name="Google Shape;90;p1"/>
          <p:cNvSpPr/>
          <p:nvPr/>
        </p:nvSpPr>
        <p:spPr>
          <a:xfrm>
            <a:off x="395536" y="5301208"/>
            <a:ext cx="42409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it-IT" sz="1800" u="none" cap="none" strike="noStrike">
                <a:solidFill>
                  <a:schemeClr val="lt1"/>
                </a:solidFill>
                <a:latin typeface="Calibri"/>
                <a:ea typeface="Calibri"/>
                <a:cs typeface="Calibri"/>
                <a:sym typeface="Calibri"/>
              </a:rPr>
              <a:t>Unità Integrata di Psichiatria, Psicoterapia &amp; Counseling  per l’Età Evolutiva</a:t>
            </a:r>
            <a:endParaRPr/>
          </a:p>
          <a:p>
            <a:pPr indent="0" lvl="0" marL="0" marR="0" rtl="0" algn="ctr">
              <a:spcBef>
                <a:spcPts val="0"/>
              </a:spcBef>
              <a:spcAft>
                <a:spcPts val="0"/>
              </a:spcAft>
              <a:buNone/>
            </a:pPr>
            <a:r>
              <a:rPr b="1" i="0" lang="it-IT" sz="1800" u="none" cap="none" strike="noStrike">
                <a:solidFill>
                  <a:schemeClr val="lt1"/>
                </a:solidFill>
                <a:latin typeface="Calibri"/>
                <a:ea typeface="Calibri"/>
                <a:cs typeface="Calibri"/>
                <a:sym typeface="Calibri"/>
              </a:rPr>
              <a:t>ISM - SIPGI Campania</a:t>
            </a:r>
            <a:endParaRPr/>
          </a:p>
        </p:txBody>
      </p:sp>
      <p:pic>
        <p:nvPicPr>
          <p:cNvPr id="91" name="Google Shape;91;p1"/>
          <p:cNvPicPr preferRelativeResize="0"/>
          <p:nvPr/>
        </p:nvPicPr>
        <p:blipFill rotWithShape="1">
          <a:blip r:embed="rId7">
            <a:alphaModFix/>
          </a:blip>
          <a:srcRect b="0" l="0" r="0" t="0"/>
          <a:stretch/>
        </p:blipFill>
        <p:spPr>
          <a:xfrm>
            <a:off x="4807003" y="4693444"/>
            <a:ext cx="4336998" cy="2164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170" name="Shape 170"/>
        <p:cNvGrpSpPr/>
        <p:nvPr/>
      </p:nvGrpSpPr>
      <p:grpSpPr>
        <a:xfrm>
          <a:off x="0" y="0"/>
          <a:ext cx="0" cy="0"/>
          <a:chOff x="0" y="0"/>
          <a:chExt cx="0" cy="0"/>
        </a:xfrm>
      </p:grpSpPr>
      <p:grpSp>
        <p:nvGrpSpPr>
          <p:cNvPr id="171" name="Google Shape;171;p10"/>
          <p:cNvGrpSpPr/>
          <p:nvPr/>
        </p:nvGrpSpPr>
        <p:grpSpPr>
          <a:xfrm>
            <a:off x="785786" y="571480"/>
            <a:ext cx="7787955" cy="5191969"/>
            <a:chOff x="0" y="0"/>
            <a:chExt cx="7787955" cy="5191969"/>
          </a:xfrm>
        </p:grpSpPr>
        <p:sp>
          <p:nvSpPr>
            <p:cNvPr id="172" name="Google Shape;172;p10"/>
            <p:cNvSpPr/>
            <p:nvPr/>
          </p:nvSpPr>
          <p:spPr>
            <a:xfrm>
              <a:off x="0" y="0"/>
              <a:ext cx="7787955" cy="1557591"/>
            </a:xfrm>
            <a:prstGeom prst="rect">
              <a:avLst/>
            </a:prstGeom>
            <a:solidFill>
              <a:srgbClr val="B74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txBox="1"/>
            <p:nvPr/>
          </p:nvSpPr>
          <p:spPr>
            <a:xfrm>
              <a:off x="0" y="0"/>
              <a:ext cx="7787955" cy="1557591"/>
            </a:xfrm>
            <a:prstGeom prst="rect">
              <a:avLst/>
            </a:prstGeom>
            <a:noFill/>
            <a:ln>
              <a:noFill/>
            </a:ln>
          </p:spPr>
          <p:txBody>
            <a:bodyPr anchorCtr="0" anchor="ctr" bIns="240025" lIns="240025" spcFirstLastPara="1" rIns="240025" wrap="square" tIns="240025">
              <a:noAutofit/>
            </a:bodyPr>
            <a:lstStyle/>
            <a:p>
              <a:pPr indent="0" lvl="0" marL="0" marR="0" rtl="0" algn="ctr">
                <a:lnSpc>
                  <a:spcPct val="90000"/>
                </a:lnSpc>
                <a:spcBef>
                  <a:spcPts val="0"/>
                </a:spcBef>
                <a:spcAft>
                  <a:spcPts val="0"/>
                </a:spcAft>
                <a:buNone/>
              </a:pPr>
              <a:r>
                <a:rPr b="1" lang="it-IT" sz="6300">
                  <a:solidFill>
                    <a:schemeClr val="dk1"/>
                  </a:solidFill>
                  <a:latin typeface="Calibri"/>
                  <a:ea typeface="Calibri"/>
                  <a:cs typeface="Calibri"/>
                  <a:sym typeface="Calibri"/>
                </a:rPr>
                <a:t>Il bambino parla male </a:t>
              </a:r>
              <a:endParaRPr/>
            </a:p>
          </p:txBody>
        </p:sp>
        <p:sp>
          <p:nvSpPr>
            <p:cNvPr id="174" name="Google Shape;174;p10"/>
            <p:cNvSpPr/>
            <p:nvPr/>
          </p:nvSpPr>
          <p:spPr>
            <a:xfrm>
              <a:off x="3802" y="1557591"/>
              <a:ext cx="2593449" cy="3270941"/>
            </a:xfrm>
            <a:prstGeom prst="rect">
              <a:avLst/>
            </a:prstGeom>
            <a:solidFill>
              <a:srgbClr val="BF504D">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txBox="1"/>
            <p:nvPr/>
          </p:nvSpPr>
          <p:spPr>
            <a:xfrm>
              <a:off x="3802" y="1557591"/>
              <a:ext cx="2593449" cy="3270941"/>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1" lang="it-IT" sz="2900">
                  <a:solidFill>
                    <a:schemeClr val="lt1"/>
                  </a:solidFill>
                  <a:latin typeface="Calibri"/>
                  <a:ea typeface="Calibri"/>
                  <a:cs typeface="Calibri"/>
                  <a:sym typeface="Calibri"/>
                </a:rPr>
                <a:t>Livello </a:t>
              </a:r>
              <a:endParaRPr/>
            </a:p>
            <a:p>
              <a:pPr indent="0" lvl="0" marL="0" marR="0" rtl="0" algn="ctr">
                <a:lnSpc>
                  <a:spcPct val="90000"/>
                </a:lnSpc>
                <a:spcBef>
                  <a:spcPts val="1015"/>
                </a:spcBef>
                <a:spcAft>
                  <a:spcPts val="0"/>
                </a:spcAft>
                <a:buNone/>
              </a:pPr>
              <a:r>
                <a:rPr b="1" lang="it-IT" sz="2900">
                  <a:solidFill>
                    <a:schemeClr val="lt1"/>
                  </a:solidFill>
                  <a:latin typeface="Calibri"/>
                  <a:ea typeface="Calibri"/>
                  <a:cs typeface="Calibri"/>
                  <a:sym typeface="Calibri"/>
                </a:rPr>
                <a:t>fonetico</a:t>
              </a:r>
              <a:endParaRPr/>
            </a:p>
          </p:txBody>
        </p:sp>
        <p:sp>
          <p:nvSpPr>
            <p:cNvPr id="176" name="Google Shape;176;p10"/>
            <p:cNvSpPr/>
            <p:nvPr/>
          </p:nvSpPr>
          <p:spPr>
            <a:xfrm>
              <a:off x="2597252" y="1557591"/>
              <a:ext cx="2593449" cy="3270941"/>
            </a:xfrm>
            <a:prstGeom prst="rect">
              <a:avLst/>
            </a:prstGeom>
            <a:solidFill>
              <a:srgbClr val="BF504D">
                <a:alpha val="6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txBox="1"/>
            <p:nvPr/>
          </p:nvSpPr>
          <p:spPr>
            <a:xfrm>
              <a:off x="2597252" y="1557591"/>
              <a:ext cx="2593449" cy="3270941"/>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1" lang="it-IT" sz="2900">
                  <a:solidFill>
                    <a:schemeClr val="lt1"/>
                  </a:solidFill>
                  <a:latin typeface="Calibri"/>
                  <a:ea typeface="Calibri"/>
                  <a:cs typeface="Calibri"/>
                  <a:sym typeface="Calibri"/>
                </a:rPr>
                <a:t>Livello fonologico</a:t>
              </a:r>
              <a:endParaRPr/>
            </a:p>
          </p:txBody>
        </p:sp>
        <p:sp>
          <p:nvSpPr>
            <p:cNvPr id="178" name="Google Shape;178;p10"/>
            <p:cNvSpPr/>
            <p:nvPr/>
          </p:nvSpPr>
          <p:spPr>
            <a:xfrm>
              <a:off x="5190702" y="1557591"/>
              <a:ext cx="2593449" cy="3270941"/>
            </a:xfrm>
            <a:prstGeom prst="rect">
              <a:avLst/>
            </a:prstGeom>
            <a:solidFill>
              <a:srgbClr val="BF504D">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txBox="1"/>
            <p:nvPr/>
          </p:nvSpPr>
          <p:spPr>
            <a:xfrm>
              <a:off x="5190702" y="1557591"/>
              <a:ext cx="2593449" cy="3270941"/>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b="1" lang="it-IT" sz="2900">
                  <a:solidFill>
                    <a:schemeClr val="lt1"/>
                  </a:solidFill>
                  <a:latin typeface="Calibri"/>
                  <a:ea typeface="Calibri"/>
                  <a:cs typeface="Calibri"/>
                  <a:sym typeface="Calibri"/>
                </a:rPr>
                <a:t>Livello morfosintattico</a:t>
              </a:r>
              <a:endParaRPr/>
            </a:p>
          </p:txBody>
        </p:sp>
        <p:sp>
          <p:nvSpPr>
            <p:cNvPr id="180" name="Google Shape;180;p10"/>
            <p:cNvSpPr/>
            <p:nvPr/>
          </p:nvSpPr>
          <p:spPr>
            <a:xfrm>
              <a:off x="0" y="4828532"/>
              <a:ext cx="7787955" cy="363437"/>
            </a:xfrm>
            <a:prstGeom prst="rect">
              <a:avLst/>
            </a:prstGeom>
            <a:solidFill>
              <a:srgbClr val="B74C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184" name="Shape 184"/>
        <p:cNvGrpSpPr/>
        <p:nvPr/>
      </p:nvGrpSpPr>
      <p:grpSpPr>
        <a:xfrm>
          <a:off x="0" y="0"/>
          <a:ext cx="0" cy="0"/>
          <a:chOff x="0" y="0"/>
          <a:chExt cx="0" cy="0"/>
        </a:xfrm>
      </p:grpSpPr>
      <p:sp>
        <p:nvSpPr>
          <p:cNvPr id="185" name="Google Shape;185;p11"/>
          <p:cNvSpPr/>
          <p:nvPr/>
        </p:nvSpPr>
        <p:spPr>
          <a:xfrm>
            <a:off x="1000100" y="142852"/>
            <a:ext cx="71438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000">
                <a:solidFill>
                  <a:srgbClr val="5F497A"/>
                </a:solidFill>
                <a:latin typeface="Calibri"/>
                <a:ea typeface="Calibri"/>
                <a:cs typeface="Calibri"/>
                <a:sym typeface="Calibri"/>
              </a:rPr>
              <a:t>ACQUISIZIONE  DEI  FONEMI</a:t>
            </a:r>
            <a:endParaRPr/>
          </a:p>
        </p:txBody>
      </p:sp>
      <p:graphicFrame>
        <p:nvGraphicFramePr>
          <p:cNvPr id="186" name="Google Shape;186;p11"/>
          <p:cNvGraphicFramePr/>
          <p:nvPr/>
        </p:nvGraphicFramePr>
        <p:xfrm>
          <a:off x="907079" y="1142985"/>
          <a:ext cx="3000000" cy="3000000"/>
        </p:xfrm>
        <a:graphic>
          <a:graphicData uri="http://schemas.openxmlformats.org/drawingml/2006/table">
            <a:tbl>
              <a:tblPr bandRow="1" firstCol="1" firstRow="1">
                <a:noFill/>
                <a:tableStyleId>{8C652C80-38E8-476A-B702-F0C4E0EF9C20}</a:tableStyleId>
              </a:tblPr>
              <a:tblGrid>
                <a:gridCol w="3761275"/>
                <a:gridCol w="3761275"/>
              </a:tblGrid>
              <a:tr h="598425">
                <a:tc>
                  <a:txBody>
                    <a:bodyPr/>
                    <a:lstStyle/>
                    <a:p>
                      <a:pPr indent="0" lvl="0" marL="0" marR="0" rtl="0" algn="ctr">
                        <a:spcBef>
                          <a:spcPts val="0"/>
                        </a:spcBef>
                        <a:spcAft>
                          <a:spcPts val="0"/>
                        </a:spcAft>
                        <a:buNone/>
                      </a:pPr>
                      <a:r>
                        <a:rPr lang="it-IT" sz="1200" u="none" cap="none" strike="noStrike"/>
                        <a:t>ETA’ DI COMPARSA</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it-IT" sz="1200" u="none" cap="none" strike="noStrike"/>
                        <a:t>FONEMI </a:t>
                      </a:r>
                      <a:endParaRPr sz="1100" u="none" cap="none" strike="noStrike">
                        <a:latin typeface="Calibri"/>
                        <a:ea typeface="Calibri"/>
                        <a:cs typeface="Calibri"/>
                        <a:sym typeface="Calibri"/>
                      </a:endParaRPr>
                    </a:p>
                  </a:txBody>
                  <a:tcPr marT="0" marB="0" marR="68575" marL="68575"/>
                </a:tc>
              </a:tr>
              <a:tr h="1097125">
                <a:tc>
                  <a:txBody>
                    <a:bodyPr/>
                    <a:lstStyle/>
                    <a:p>
                      <a:pPr indent="0" lvl="0" marL="0" marR="0" rtl="0" algn="ctr">
                        <a:spcBef>
                          <a:spcPts val="0"/>
                        </a:spcBef>
                        <a:spcAft>
                          <a:spcPts val="0"/>
                        </a:spcAft>
                        <a:buNone/>
                      </a:pPr>
                      <a:r>
                        <a:t/>
                      </a:r>
                      <a:endParaRPr sz="1600" u="none" cap="none" strike="noStrike"/>
                    </a:p>
                    <a:p>
                      <a:pPr indent="0" lvl="0" marL="0" marR="0" rtl="0" algn="ctr">
                        <a:spcBef>
                          <a:spcPts val="0"/>
                        </a:spcBef>
                        <a:spcAft>
                          <a:spcPts val="0"/>
                        </a:spcAft>
                        <a:buNone/>
                      </a:pPr>
                      <a:r>
                        <a:rPr lang="it-IT" sz="1600" u="none" cap="none" strike="noStrike"/>
                        <a:t>2 – 2,6</a:t>
                      </a:r>
                      <a:endParaRPr sz="16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t/>
                      </a:r>
                      <a:endParaRPr sz="1600" u="none" cap="none" strike="noStrike"/>
                    </a:p>
                    <a:p>
                      <a:pPr indent="0" lvl="0" marL="0" marR="0" rtl="0" algn="l">
                        <a:spcBef>
                          <a:spcPts val="0"/>
                        </a:spcBef>
                        <a:spcAft>
                          <a:spcPts val="0"/>
                        </a:spcAft>
                        <a:buNone/>
                      </a:pPr>
                      <a:r>
                        <a:rPr lang="it-IT" sz="1600" u="none" cap="none" strike="noStrike"/>
                        <a:t>/m/, /n/, /p/, /t/, /d/, /K/, /g/ (dura), /f/, /l/, /j/</a:t>
                      </a:r>
                      <a:endParaRPr sz="1600" u="none" cap="none" strike="noStrike"/>
                    </a:p>
                    <a:p>
                      <a:pPr indent="0" lvl="0" marL="0" marR="0" rtl="0" algn="l">
                        <a:spcBef>
                          <a:spcPts val="0"/>
                        </a:spcBef>
                        <a:spcAft>
                          <a:spcPts val="0"/>
                        </a:spcAft>
                        <a:buNone/>
                      </a:pPr>
                      <a:r>
                        <a:rPr lang="it-IT" sz="1600" u="none" cap="none" strike="noStrike"/>
                        <a:t> </a:t>
                      </a:r>
                      <a:endParaRPr/>
                    </a:p>
                    <a:p>
                      <a:pPr indent="0" lvl="0" marL="0" marR="0" rtl="0" algn="r">
                        <a:spcBef>
                          <a:spcPts val="0"/>
                        </a:spcBef>
                        <a:spcAft>
                          <a:spcPts val="0"/>
                        </a:spcAft>
                        <a:buNone/>
                      </a:pPr>
                      <a:r>
                        <a:rPr lang="it-IT" sz="1600" u="none" cap="none" strike="noStrike"/>
                        <a:t>FONEMI SEMPLICI</a:t>
                      </a:r>
                      <a:endParaRPr sz="1600" u="none" cap="none" strike="noStrike">
                        <a:latin typeface="Calibri"/>
                        <a:ea typeface="Calibri"/>
                        <a:cs typeface="Calibri"/>
                        <a:sym typeface="Calibri"/>
                      </a:endParaRPr>
                    </a:p>
                  </a:txBody>
                  <a:tcPr marT="0" marB="0" marR="68575" marL="68575"/>
                </a:tc>
              </a:tr>
              <a:tr h="1097125">
                <a:tc>
                  <a:txBody>
                    <a:bodyPr/>
                    <a:lstStyle/>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it-IT" sz="1600" u="none" cap="none" strike="noStrike">
                          <a:solidFill>
                            <a:schemeClr val="dk1"/>
                          </a:solidFill>
                          <a:latin typeface="Calibri"/>
                          <a:ea typeface="Calibri"/>
                          <a:cs typeface="Calibri"/>
                          <a:sym typeface="Calibri"/>
                        </a:rPr>
                        <a:t>2,6 - 3</a:t>
                      </a:r>
                      <a:endParaRPr/>
                    </a:p>
                  </a:txBody>
                  <a:tcPr marT="0" marB="0" marR="68575" marL="68575"/>
                </a:tc>
                <a:tc>
                  <a:txBody>
                    <a:bodyPr/>
                    <a:lstStyle/>
                    <a:p>
                      <a:pPr indent="0" lvl="0" marL="0" marR="0" rtl="0" algn="l">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it-IT" sz="1600" u="none" cap="none" strike="noStrike">
                          <a:solidFill>
                            <a:schemeClr val="dk1"/>
                          </a:solidFill>
                          <a:latin typeface="Calibri"/>
                          <a:ea typeface="Calibri"/>
                          <a:cs typeface="Calibri"/>
                          <a:sym typeface="Calibri"/>
                        </a:rPr>
                        <a:t>/v/,/s/, /tʃ /, /dʒ/ (dolce), /ɳ/, /ts/, /dz/, /z/, /r/, /w/</a:t>
                      </a:r>
                      <a:endParaRPr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it-IT" sz="1600" u="none" cap="none" strike="noStrike">
                          <a:solidFill>
                            <a:schemeClr val="dk1"/>
                          </a:solidFill>
                          <a:latin typeface="Calibri"/>
                          <a:ea typeface="Calibri"/>
                          <a:cs typeface="Calibri"/>
                          <a:sym typeface="Calibri"/>
                        </a:rPr>
                        <a:t> </a:t>
                      </a:r>
                      <a:endParaRPr/>
                    </a:p>
                    <a:p>
                      <a:pPr indent="0" lvl="0" marL="0" marR="0" rtl="0" algn="r">
                        <a:spcBef>
                          <a:spcPts val="0"/>
                        </a:spcBef>
                        <a:spcAft>
                          <a:spcPts val="0"/>
                        </a:spcAft>
                        <a:buNone/>
                      </a:pPr>
                      <a:r>
                        <a:rPr lang="it-IT" sz="1600" u="none" cap="none" strike="noStrike">
                          <a:solidFill>
                            <a:schemeClr val="dk1"/>
                          </a:solidFill>
                          <a:latin typeface="Calibri"/>
                          <a:ea typeface="Calibri"/>
                          <a:cs typeface="Calibri"/>
                          <a:sym typeface="Calibri"/>
                        </a:rPr>
                        <a:t>FONEMI COMPLESSI</a:t>
                      </a:r>
                      <a:endParaRPr sz="1600" u="none" cap="none" strike="noStrike">
                        <a:solidFill>
                          <a:schemeClr val="dk1"/>
                        </a:solidFill>
                        <a:latin typeface="Calibri"/>
                        <a:ea typeface="Calibri"/>
                        <a:cs typeface="Calibri"/>
                        <a:sym typeface="Calibri"/>
                      </a:endParaRPr>
                    </a:p>
                  </a:txBody>
                  <a:tcPr marT="0" marB="0" marR="68575" marL="68575"/>
                </a:tc>
              </a:tr>
              <a:tr h="1015300">
                <a:tc>
                  <a:txBody>
                    <a:bodyPr/>
                    <a:lstStyle/>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it-IT" sz="1600" u="none" cap="none" strike="noStrike">
                          <a:solidFill>
                            <a:schemeClr val="dk1"/>
                          </a:solidFill>
                          <a:latin typeface="Calibri"/>
                          <a:ea typeface="Calibri"/>
                          <a:cs typeface="Calibri"/>
                          <a:sym typeface="Calibri"/>
                        </a:rPr>
                        <a:t>3 – 4</a:t>
                      </a:r>
                      <a:endParaRPr/>
                    </a:p>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it-IT" sz="1600" u="none" cap="none" strike="noStrike">
                          <a:solidFill>
                            <a:schemeClr val="dk1"/>
                          </a:solidFill>
                          <a:latin typeface="Calibri"/>
                          <a:ea typeface="Calibri"/>
                          <a:cs typeface="Calibri"/>
                          <a:sym typeface="Calibri"/>
                        </a:rPr>
                        <a:t>/ʎ/ e fonemi composti (2-3 elementi)</a:t>
                      </a:r>
                      <a:endParaRPr/>
                    </a:p>
                    <a:p>
                      <a:pPr indent="0" lvl="0" marL="0" marR="0" rtl="0" algn="ctr">
                        <a:spcBef>
                          <a:spcPts val="0"/>
                        </a:spcBef>
                        <a:spcAft>
                          <a:spcPts val="0"/>
                        </a:spcAft>
                        <a:buNone/>
                      </a:pPr>
                      <a:r>
                        <a:t/>
                      </a:r>
                      <a:endParaRPr sz="16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rPr lang="it-IT" sz="1600" u="none" cap="none" strike="noStrike">
                          <a:solidFill>
                            <a:schemeClr val="dk1"/>
                          </a:solidFill>
                          <a:latin typeface="Calibri"/>
                          <a:ea typeface="Calibri"/>
                          <a:cs typeface="Calibri"/>
                          <a:sym typeface="Calibri"/>
                        </a:rPr>
                        <a:t>FONEMI COMPOSTI</a:t>
                      </a:r>
                      <a:endParaRPr/>
                    </a:p>
                  </a:txBody>
                  <a:tcPr marT="0" marB="0" marR="68575" marL="68575"/>
                </a:tc>
              </a:tr>
            </a:tbl>
          </a:graphicData>
        </a:graphic>
      </p:graphicFrame>
      <p:sp>
        <p:nvSpPr>
          <p:cNvPr id="187" name="Google Shape;187;p11"/>
          <p:cNvSpPr/>
          <p:nvPr/>
        </p:nvSpPr>
        <p:spPr>
          <a:xfrm>
            <a:off x="212537" y="5487376"/>
            <a:ext cx="889413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400">
                <a:solidFill>
                  <a:srgbClr val="5F497A"/>
                </a:solidFill>
                <a:latin typeface="Calibri"/>
                <a:ea typeface="Calibri"/>
                <a:cs typeface="Calibri"/>
                <a:sym typeface="Calibri"/>
              </a:rPr>
              <a:t>Entro i 4 anni e mezzo di età l’inventario fonemico del bambino dovrebbe essere completo e non dovrebbero più essere messi in atto processi di semplificazione, inizialmente fisiologici.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191" name="Shape 191"/>
        <p:cNvGrpSpPr/>
        <p:nvPr/>
      </p:nvGrpSpPr>
      <p:grpSpPr>
        <a:xfrm>
          <a:off x="0" y="0"/>
          <a:ext cx="0" cy="0"/>
          <a:chOff x="0" y="0"/>
          <a:chExt cx="0" cy="0"/>
        </a:xfrm>
      </p:grpSpPr>
      <p:sp>
        <p:nvSpPr>
          <p:cNvPr id="192" name="Google Shape;192;p12"/>
          <p:cNvSpPr/>
          <p:nvPr/>
        </p:nvSpPr>
        <p:spPr>
          <a:xfrm>
            <a:off x="467544" y="188640"/>
            <a:ext cx="8160800" cy="6432530"/>
          </a:xfrm>
          <a:prstGeom prst="rect">
            <a:avLst/>
          </a:prstGeom>
          <a:solidFill>
            <a:srgbClr val="B2A0C7">
              <a:alpha val="6784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it-IT" sz="4000">
                <a:solidFill>
                  <a:srgbClr val="FFFF00"/>
                </a:solidFill>
                <a:latin typeface="Calibri"/>
                <a:ea typeface="Calibri"/>
                <a:cs typeface="Calibri"/>
                <a:sym typeface="Calibri"/>
              </a:rPr>
              <a:t>IL DISTURBO FONETICO-FONOLOGICO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it-IT" sz="2400">
                <a:solidFill>
                  <a:schemeClr val="lt1"/>
                </a:solidFill>
                <a:latin typeface="Calibri"/>
                <a:ea typeface="Calibri"/>
                <a:cs typeface="Calibri"/>
                <a:sym typeface="Calibri"/>
              </a:rPr>
              <a:t>In tale disturbo il bambino produce i suoni in modo scorretto e non adeguato alla sua età. </a:t>
            </a:r>
            <a:endParaRPr/>
          </a:p>
          <a:p>
            <a:pPr indent="0" lvl="0" marL="0" marR="0" rtl="0" algn="l">
              <a:spcBef>
                <a:spcPts val="0"/>
              </a:spcBef>
              <a:spcAft>
                <a:spcPts val="0"/>
              </a:spcAft>
              <a:buNone/>
            </a:pPr>
            <a:r>
              <a:t/>
            </a:r>
            <a:endParaRPr b="1" sz="2400">
              <a:solidFill>
                <a:schemeClr val="lt1"/>
              </a:solidFill>
              <a:latin typeface="Calibri"/>
              <a:ea typeface="Calibri"/>
              <a:cs typeface="Calibri"/>
              <a:sym typeface="Calibri"/>
            </a:endParaRPr>
          </a:p>
          <a:p>
            <a:pPr indent="-285750" lvl="0" marL="285750" marR="0" rtl="0" algn="l">
              <a:spcBef>
                <a:spcPts val="0"/>
              </a:spcBef>
              <a:spcAft>
                <a:spcPts val="0"/>
              </a:spcAft>
              <a:buClr>
                <a:srgbClr val="FFFF00"/>
              </a:buClr>
              <a:buSzPts val="2400"/>
              <a:buFont typeface="Noto Sans Symbols"/>
              <a:buChar char="❖"/>
            </a:pPr>
            <a:r>
              <a:rPr b="1" lang="it-IT" sz="2400">
                <a:solidFill>
                  <a:srgbClr val="FFFF00"/>
                </a:solidFill>
                <a:latin typeface="Calibri"/>
                <a:ea typeface="Calibri"/>
                <a:cs typeface="Calibri"/>
                <a:sym typeface="Calibri"/>
              </a:rPr>
              <a:t>FONETICO</a:t>
            </a:r>
            <a:r>
              <a:rPr b="1" lang="it-IT" sz="2400">
                <a:solidFill>
                  <a:schemeClr val="lt1"/>
                </a:solidFill>
                <a:latin typeface="Calibri"/>
                <a:ea typeface="Calibri"/>
                <a:cs typeface="Calibri"/>
                <a:sym typeface="Calibri"/>
              </a:rPr>
              <a:t>: la difficoltà riguarda la pura realizzazione motoria di una sequenza già programmata, quindi l’articolazione. In questo caso il bambino è in grado di distinguere le parole corrette da quelle alterate.</a:t>
            </a:r>
            <a:endParaRPr/>
          </a:p>
          <a:p>
            <a:pPr indent="0" lvl="0" marL="0" marR="0" rtl="0" algn="l">
              <a:spcBef>
                <a:spcPts val="0"/>
              </a:spcBef>
              <a:spcAft>
                <a:spcPts val="0"/>
              </a:spcAft>
              <a:buNone/>
            </a:pPr>
            <a:r>
              <a:t/>
            </a:r>
            <a:endParaRPr b="1" sz="2400">
              <a:solidFill>
                <a:schemeClr val="lt1"/>
              </a:solidFill>
              <a:latin typeface="Calibri"/>
              <a:ea typeface="Calibri"/>
              <a:cs typeface="Calibri"/>
              <a:sym typeface="Calibri"/>
            </a:endParaRPr>
          </a:p>
          <a:p>
            <a:pPr indent="-285750" lvl="0" marL="285750" marR="0" rtl="0" algn="l">
              <a:spcBef>
                <a:spcPts val="0"/>
              </a:spcBef>
              <a:spcAft>
                <a:spcPts val="0"/>
              </a:spcAft>
              <a:buClr>
                <a:srgbClr val="FFFF00"/>
              </a:buClr>
              <a:buSzPts val="2400"/>
              <a:buFont typeface="Noto Sans Symbols"/>
              <a:buChar char="❖"/>
            </a:pPr>
            <a:r>
              <a:rPr b="1" lang="it-IT" sz="2400">
                <a:solidFill>
                  <a:srgbClr val="FFFF00"/>
                </a:solidFill>
                <a:latin typeface="Calibri"/>
                <a:ea typeface="Calibri"/>
                <a:cs typeface="Calibri"/>
                <a:sym typeface="Calibri"/>
              </a:rPr>
              <a:t>FONOLOGICO</a:t>
            </a:r>
            <a:r>
              <a:rPr b="1" lang="it-IT" sz="2400">
                <a:solidFill>
                  <a:schemeClr val="lt1"/>
                </a:solidFill>
                <a:latin typeface="Calibri"/>
                <a:ea typeface="Calibri"/>
                <a:cs typeface="Calibri"/>
                <a:sym typeface="Calibri"/>
              </a:rPr>
              <a:t>:  la difficoltà risiede nella capacità di programmare la sequenza dei suoni che costituiscono la parola e di categorizzarli secondo parametri significativi (es. /VASO/ - /FASO/ ). In questo caso il bambino non riconosce l’errore, poiché non è in grado di discriminare tra la sua produzione alterata e il target adulto.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196" name="Shape 196"/>
        <p:cNvGrpSpPr/>
        <p:nvPr/>
      </p:nvGrpSpPr>
      <p:grpSpPr>
        <a:xfrm>
          <a:off x="0" y="0"/>
          <a:ext cx="0" cy="0"/>
          <a:chOff x="0" y="0"/>
          <a:chExt cx="0" cy="0"/>
        </a:xfrm>
      </p:grpSpPr>
      <p:sp>
        <p:nvSpPr>
          <p:cNvPr id="197" name="Google Shape;197;p13"/>
          <p:cNvSpPr/>
          <p:nvPr/>
        </p:nvSpPr>
        <p:spPr>
          <a:xfrm>
            <a:off x="179512" y="404664"/>
            <a:ext cx="8551480" cy="5632311"/>
          </a:xfrm>
          <a:prstGeom prst="rect">
            <a:avLst/>
          </a:prstGeom>
          <a:solidFill>
            <a:srgbClr val="FFFF65">
              <a:alpha val="65882"/>
            </a:srgb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accent1"/>
                </a:solidFill>
                <a:latin typeface="Calibri"/>
                <a:ea typeface="Calibri"/>
                <a:cs typeface="Calibri"/>
                <a:sym typeface="Calibri"/>
              </a:rPr>
              <a:t>Il </a:t>
            </a:r>
            <a:r>
              <a:rPr b="1" lang="it-IT" sz="2400">
                <a:solidFill>
                  <a:schemeClr val="accent1"/>
                </a:solidFill>
                <a:latin typeface="Calibri"/>
                <a:ea typeface="Calibri"/>
                <a:cs typeface="Calibri"/>
                <a:sym typeface="Calibri"/>
              </a:rPr>
              <a:t>disordine fonologico </a:t>
            </a:r>
            <a:r>
              <a:rPr lang="it-IT" sz="2400">
                <a:solidFill>
                  <a:schemeClr val="accent1"/>
                </a:solidFill>
                <a:latin typeface="Calibri"/>
                <a:ea typeface="Calibri"/>
                <a:cs typeface="Calibri"/>
                <a:sym typeface="Calibri"/>
              </a:rPr>
              <a:t>può esprimersi con diversa gravità e in alcuni casi la produzione verbale del bambino risulta completamente inintellegibile, mentre si presentano solitamente adeguate la comprensione verbale e la produzione morfo-sintattico e lessicale. </a:t>
            </a:r>
            <a:endParaRPr/>
          </a:p>
          <a:p>
            <a:pPr indent="0" lvl="0" marL="0" marR="0" rtl="0" algn="just">
              <a:spcBef>
                <a:spcPts val="0"/>
              </a:spcBef>
              <a:spcAft>
                <a:spcPts val="0"/>
              </a:spcAft>
              <a:buNone/>
            </a:pPr>
            <a:r>
              <a:t/>
            </a:r>
            <a:endParaRPr sz="2000">
              <a:solidFill>
                <a:schemeClr val="accent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accent1"/>
              </a:solidFill>
              <a:latin typeface="Calibri"/>
              <a:ea typeface="Calibri"/>
              <a:cs typeface="Calibri"/>
              <a:sym typeface="Calibri"/>
            </a:endParaRPr>
          </a:p>
          <a:p>
            <a:pPr indent="0" lvl="0" marL="0" marR="0" rtl="0" algn="l">
              <a:spcBef>
                <a:spcPts val="0"/>
              </a:spcBef>
              <a:spcAft>
                <a:spcPts val="0"/>
              </a:spcAft>
              <a:buNone/>
            </a:pPr>
            <a:r>
              <a:rPr lang="it-IT" sz="2000">
                <a:solidFill>
                  <a:schemeClr val="accent1"/>
                </a:solidFill>
                <a:latin typeface="Calibri"/>
                <a:ea typeface="Calibri"/>
                <a:cs typeface="Calibri"/>
                <a:sym typeface="Calibri"/>
              </a:rPr>
              <a:t>L’intellegibilità è causata dai processi di semplificazione che il bambino attua a carico  della struttura della parola, poiché ha difficoltà a cogliere le regole che determinano la combinazione dei suoni e la differenziazione tra fonemi.</a:t>
            </a:r>
            <a:endParaRPr/>
          </a:p>
          <a:p>
            <a:pPr indent="0" lvl="0" marL="0" marR="0" rtl="0" algn="l">
              <a:spcBef>
                <a:spcPts val="0"/>
              </a:spcBef>
              <a:spcAft>
                <a:spcPts val="0"/>
              </a:spcAft>
              <a:buNone/>
            </a:pPr>
            <a:r>
              <a:rPr lang="it-IT" sz="2000">
                <a:solidFill>
                  <a:schemeClr val="accent1"/>
                </a:solidFill>
                <a:latin typeface="Calibri"/>
                <a:ea typeface="Calibri"/>
                <a:cs typeface="Calibri"/>
                <a:sym typeface="Calibri"/>
              </a:rPr>
              <a:t>Esempi di processi di semplificazione sono:</a:t>
            </a:r>
            <a:endParaRPr/>
          </a:p>
          <a:p>
            <a:pPr indent="-285750" lvl="0" marL="285750" marR="0" rtl="0" algn="l">
              <a:lnSpc>
                <a:spcPct val="150000"/>
              </a:lnSpc>
              <a:spcBef>
                <a:spcPts val="0"/>
              </a:spcBef>
              <a:spcAft>
                <a:spcPts val="0"/>
              </a:spcAft>
              <a:buClr>
                <a:schemeClr val="accent1"/>
              </a:buClr>
              <a:buSzPts val="2000"/>
              <a:buFont typeface="Calibri"/>
              <a:buChar char="–"/>
            </a:pPr>
            <a:r>
              <a:rPr b="1" lang="it-IT" sz="2000">
                <a:solidFill>
                  <a:schemeClr val="accent1"/>
                </a:solidFill>
                <a:latin typeface="Calibri"/>
                <a:ea typeface="Calibri"/>
                <a:cs typeface="Calibri"/>
                <a:sym typeface="Calibri"/>
              </a:rPr>
              <a:t>DESONORIZZAZIONE </a:t>
            </a:r>
            <a:r>
              <a:rPr lang="it-IT" sz="2000">
                <a:solidFill>
                  <a:schemeClr val="accent1"/>
                </a:solidFill>
                <a:latin typeface="Calibri"/>
                <a:ea typeface="Calibri"/>
                <a:cs typeface="Calibri"/>
                <a:sym typeface="Calibri"/>
              </a:rPr>
              <a:t> ( /due/ - /tue/ )</a:t>
            </a:r>
            <a:endParaRPr/>
          </a:p>
          <a:p>
            <a:pPr indent="-285750" lvl="0" marL="285750" marR="0" rtl="0" algn="l">
              <a:lnSpc>
                <a:spcPct val="150000"/>
              </a:lnSpc>
              <a:spcBef>
                <a:spcPts val="0"/>
              </a:spcBef>
              <a:spcAft>
                <a:spcPts val="0"/>
              </a:spcAft>
              <a:buClr>
                <a:schemeClr val="accent1"/>
              </a:buClr>
              <a:buSzPts val="2000"/>
              <a:buFont typeface="Calibri"/>
              <a:buChar char="–"/>
            </a:pPr>
            <a:r>
              <a:rPr b="1" lang="it-IT" sz="2000">
                <a:solidFill>
                  <a:schemeClr val="accent1"/>
                </a:solidFill>
                <a:latin typeface="Calibri"/>
                <a:ea typeface="Calibri"/>
                <a:cs typeface="Calibri"/>
                <a:sym typeface="Calibri"/>
              </a:rPr>
              <a:t>STOPPING</a:t>
            </a:r>
            <a:r>
              <a:rPr lang="it-IT" sz="2000">
                <a:solidFill>
                  <a:schemeClr val="accent1"/>
                </a:solidFill>
                <a:latin typeface="Calibri"/>
                <a:ea typeface="Calibri"/>
                <a:cs typeface="Calibri"/>
                <a:sym typeface="Calibri"/>
              </a:rPr>
              <a:t>  ( /kasa/ - /kata/ )</a:t>
            </a:r>
            <a:endParaRPr/>
          </a:p>
          <a:p>
            <a:pPr indent="-285750" lvl="0" marL="285750" marR="0" rtl="0" algn="l">
              <a:lnSpc>
                <a:spcPct val="150000"/>
              </a:lnSpc>
              <a:spcBef>
                <a:spcPts val="0"/>
              </a:spcBef>
              <a:spcAft>
                <a:spcPts val="0"/>
              </a:spcAft>
              <a:buClr>
                <a:schemeClr val="accent1"/>
              </a:buClr>
              <a:buSzPts val="2000"/>
              <a:buFont typeface="Calibri"/>
              <a:buChar char="–"/>
            </a:pPr>
            <a:r>
              <a:rPr b="1" lang="it-IT" sz="2000">
                <a:solidFill>
                  <a:schemeClr val="accent1"/>
                </a:solidFill>
                <a:latin typeface="Calibri"/>
                <a:ea typeface="Calibri"/>
                <a:cs typeface="Calibri"/>
                <a:sym typeface="Calibri"/>
              </a:rPr>
              <a:t>POSTERIORIZZAZIONE  </a:t>
            </a:r>
            <a:r>
              <a:rPr lang="it-IT" sz="2000">
                <a:solidFill>
                  <a:schemeClr val="accent1"/>
                </a:solidFill>
                <a:latin typeface="Calibri"/>
                <a:ea typeface="Calibri"/>
                <a:cs typeface="Calibri"/>
                <a:sym typeface="Calibri"/>
              </a:rPr>
              <a:t>( /tubo/ - /kubo/ )</a:t>
            </a:r>
            <a:endParaRPr/>
          </a:p>
          <a:p>
            <a:pPr indent="-285750" lvl="0" marL="285750" marR="0" rtl="0" algn="l">
              <a:lnSpc>
                <a:spcPct val="150000"/>
              </a:lnSpc>
              <a:spcBef>
                <a:spcPts val="0"/>
              </a:spcBef>
              <a:spcAft>
                <a:spcPts val="0"/>
              </a:spcAft>
              <a:buClr>
                <a:schemeClr val="accent1"/>
              </a:buClr>
              <a:buSzPts val="2000"/>
              <a:buFont typeface="Calibri"/>
              <a:buChar char="–"/>
            </a:pPr>
            <a:r>
              <a:rPr b="1" lang="it-IT" sz="2000">
                <a:solidFill>
                  <a:schemeClr val="accent1"/>
                </a:solidFill>
                <a:latin typeface="Calibri"/>
                <a:ea typeface="Calibri"/>
                <a:cs typeface="Calibri"/>
                <a:sym typeface="Calibri"/>
              </a:rPr>
              <a:t>ANTERIORIZZAZIONE</a:t>
            </a:r>
            <a:r>
              <a:rPr lang="it-IT" sz="2000">
                <a:solidFill>
                  <a:schemeClr val="accent1"/>
                </a:solidFill>
                <a:latin typeface="Calibri"/>
                <a:ea typeface="Calibri"/>
                <a:cs typeface="Calibri"/>
                <a:sym typeface="Calibri"/>
              </a:rPr>
              <a:t>  ( /kane/ - /tane/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201" name="Shape 201"/>
        <p:cNvGrpSpPr/>
        <p:nvPr/>
      </p:nvGrpSpPr>
      <p:grpSpPr>
        <a:xfrm>
          <a:off x="0" y="0"/>
          <a:ext cx="0" cy="0"/>
          <a:chOff x="0" y="0"/>
          <a:chExt cx="0" cy="0"/>
        </a:xfrm>
      </p:grpSpPr>
      <p:sp>
        <p:nvSpPr>
          <p:cNvPr id="202" name="Google Shape;202;p14"/>
          <p:cNvSpPr/>
          <p:nvPr/>
        </p:nvSpPr>
        <p:spPr>
          <a:xfrm>
            <a:off x="203059" y="260648"/>
            <a:ext cx="8195206" cy="2862322"/>
          </a:xfrm>
          <a:prstGeom prst="rect">
            <a:avLst/>
          </a:prstGeom>
          <a:solidFill>
            <a:srgbClr val="B2A0C7">
              <a:alpha val="6588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dk2"/>
                </a:solidFill>
                <a:latin typeface="Calibri"/>
                <a:ea typeface="Calibri"/>
                <a:cs typeface="Calibri"/>
                <a:sym typeface="Calibri"/>
              </a:rPr>
              <a:t>La competenza fonologica è considerata, tra le conoscenze metalinguistiche, come l’abilità che influenza maggiormente l’apprendimento della letto-scrittura, proprio in considerazione che la capacità di riflessione sulle unità del codice verbale sviluppa consapevolezza nel codice scritto.   (i linguaggi su base alfabetica richiedono un’elaborazione dei suoni del linguaggio orale in modo da permettere un confronto con il codice scritto). </a:t>
            </a:r>
            <a:endParaRPr/>
          </a:p>
          <a:p>
            <a:pPr indent="0" lvl="0" marL="0" marR="0" rtl="0" algn="l">
              <a:spcBef>
                <a:spcPts val="0"/>
              </a:spcBef>
              <a:spcAft>
                <a:spcPts val="0"/>
              </a:spcAft>
              <a:buNone/>
            </a:pPr>
            <a:r>
              <a:t/>
            </a:r>
            <a:endParaRPr b="1" sz="1800">
              <a:solidFill>
                <a:schemeClr val="dk2"/>
              </a:solidFill>
              <a:latin typeface="Calibri"/>
              <a:ea typeface="Calibri"/>
              <a:cs typeface="Calibri"/>
              <a:sym typeface="Calibri"/>
            </a:endParaRPr>
          </a:p>
          <a:p>
            <a:pPr indent="0" lvl="0" marL="0" marR="0" rtl="0" algn="l">
              <a:spcBef>
                <a:spcPts val="0"/>
              </a:spcBef>
              <a:spcAft>
                <a:spcPts val="0"/>
              </a:spcAft>
              <a:buNone/>
            </a:pPr>
            <a:r>
              <a:rPr b="1" lang="it-IT" sz="1800">
                <a:solidFill>
                  <a:schemeClr val="dk2"/>
                </a:solidFill>
                <a:latin typeface="Calibri"/>
                <a:ea typeface="Calibri"/>
                <a:cs typeface="Calibri"/>
                <a:sym typeface="Calibri"/>
              </a:rPr>
              <a:t>Quindi è importante richiamare l’attenzione dei bambini sugli aspetti fonologici della lingua e “allenare” le abilità metafonologiche attraverso un approccio multisensoriale. </a:t>
            </a:r>
            <a:endParaRPr/>
          </a:p>
        </p:txBody>
      </p:sp>
      <p:sp>
        <p:nvSpPr>
          <p:cNvPr id="203" name="Google Shape;203;p14"/>
          <p:cNvSpPr txBox="1"/>
          <p:nvPr/>
        </p:nvSpPr>
        <p:spPr>
          <a:xfrm>
            <a:off x="2339752" y="3789040"/>
            <a:ext cx="6480720" cy="2450448"/>
          </a:xfrm>
          <a:prstGeom prst="rect">
            <a:avLst/>
          </a:prstGeom>
          <a:solidFill>
            <a:srgbClr val="CCC0D9">
              <a:alpha val="65882"/>
            </a:srgbClr>
          </a:solidFill>
          <a:ln>
            <a:noFill/>
          </a:ln>
        </p:spPr>
        <p:txBody>
          <a:bodyPr anchorCtr="0" anchor="ctr" bIns="45700" lIns="91425" spcFirstLastPara="1" rIns="91425" wrap="square" tIns="45700">
            <a:normAutofit fontScale="90000" lnSpcReduction="10000"/>
          </a:bodyPr>
          <a:lstStyle/>
          <a:p>
            <a:pPr indent="0" lvl="0" marL="0" marR="0" rtl="0" algn="l">
              <a:spcBef>
                <a:spcPts val="0"/>
              </a:spcBef>
              <a:spcAft>
                <a:spcPts val="0"/>
              </a:spcAft>
              <a:buClr>
                <a:srgbClr val="FFFF00"/>
              </a:buClr>
              <a:buSzPct val="100000"/>
              <a:buFont typeface="Calibri"/>
              <a:buNone/>
            </a:pPr>
            <a:r>
              <a:rPr b="1" lang="it-IT" sz="2500">
                <a:solidFill>
                  <a:srgbClr val="FFFF00"/>
                </a:solidFill>
                <a:latin typeface="Calibri"/>
                <a:ea typeface="Calibri"/>
                <a:cs typeface="Calibri"/>
                <a:sym typeface="Calibri"/>
              </a:rPr>
              <a:t>Quando un bambino</a:t>
            </a:r>
            <a:br>
              <a:rPr b="1" lang="it-IT" sz="2500">
                <a:solidFill>
                  <a:srgbClr val="FFFF00"/>
                </a:solidFill>
                <a:latin typeface="Calibri"/>
                <a:ea typeface="Calibri"/>
                <a:cs typeface="Calibri"/>
                <a:sym typeface="Calibri"/>
              </a:rPr>
            </a:br>
            <a:r>
              <a:rPr b="1" lang="it-IT" sz="2500">
                <a:solidFill>
                  <a:srgbClr val="FFFF00"/>
                </a:solidFill>
                <a:latin typeface="Calibri"/>
                <a:ea typeface="Calibri"/>
                <a:cs typeface="Calibri"/>
                <a:sym typeface="Calibri"/>
              </a:rPr>
              <a:t>alla fine della scuola dell’infanzia ha:</a:t>
            </a:r>
            <a:br>
              <a:rPr b="1" lang="it-IT" sz="2500">
                <a:solidFill>
                  <a:srgbClr val="FFFF00"/>
                </a:solidFill>
                <a:latin typeface="Calibri"/>
                <a:ea typeface="Calibri"/>
                <a:cs typeface="Calibri"/>
                <a:sym typeface="Calibri"/>
              </a:rPr>
            </a:br>
            <a:r>
              <a:rPr b="1" lang="it-IT" sz="2500">
                <a:solidFill>
                  <a:srgbClr val="FFFF00"/>
                </a:solidFill>
                <a:latin typeface="Calibri"/>
                <a:ea typeface="Calibri"/>
                <a:cs typeface="Calibri"/>
                <a:sym typeface="Calibri"/>
              </a:rPr>
              <a:t>- </a:t>
            </a:r>
            <a:r>
              <a:rPr b="1" lang="it-IT" sz="2200">
                <a:solidFill>
                  <a:schemeClr val="dk2"/>
                </a:solidFill>
                <a:latin typeface="Calibri"/>
                <a:ea typeface="Calibri"/>
                <a:cs typeface="Calibri"/>
                <a:sym typeface="Calibri"/>
              </a:rPr>
              <a:t>competenze metafonologiche inadeguate all’età </a:t>
            </a:r>
            <a:br>
              <a:rPr b="1" lang="it-IT" sz="2200">
                <a:solidFill>
                  <a:schemeClr val="dk2"/>
                </a:solidFill>
                <a:latin typeface="Calibri"/>
                <a:ea typeface="Calibri"/>
                <a:cs typeface="Calibri"/>
                <a:sym typeface="Calibri"/>
              </a:rPr>
            </a:br>
            <a:r>
              <a:rPr b="1" lang="it-IT" sz="2200">
                <a:solidFill>
                  <a:schemeClr val="dk2"/>
                </a:solidFill>
                <a:latin typeface="Calibri"/>
                <a:ea typeface="Calibri"/>
                <a:cs typeface="Calibri"/>
                <a:sym typeface="Calibri"/>
              </a:rPr>
              <a:t>- livello grafomotorio alterato (griffonage)</a:t>
            </a:r>
            <a:br>
              <a:rPr b="1" lang="it-IT" sz="2200">
                <a:solidFill>
                  <a:schemeClr val="dk2"/>
                </a:solidFill>
                <a:latin typeface="Calibri"/>
                <a:ea typeface="Calibri"/>
                <a:cs typeface="Calibri"/>
                <a:sym typeface="Calibri"/>
              </a:rPr>
            </a:br>
            <a:r>
              <a:rPr b="1" lang="it-IT" sz="2200">
                <a:solidFill>
                  <a:schemeClr val="dk2"/>
                </a:solidFill>
                <a:latin typeface="Calibri"/>
                <a:ea typeface="Calibri"/>
                <a:cs typeface="Calibri"/>
                <a:sym typeface="Calibri"/>
              </a:rPr>
              <a:t>- Competenze linguistiche ridotte </a:t>
            </a:r>
            <a:br>
              <a:rPr b="1" lang="it-IT" sz="2200">
                <a:solidFill>
                  <a:schemeClr val="dk2"/>
                </a:solidFill>
                <a:latin typeface="Calibri"/>
                <a:ea typeface="Calibri"/>
                <a:cs typeface="Calibri"/>
                <a:sym typeface="Calibri"/>
              </a:rPr>
            </a:br>
            <a:r>
              <a:rPr b="1" lang="it-IT" sz="2200">
                <a:solidFill>
                  <a:schemeClr val="dk2"/>
                </a:solidFill>
                <a:latin typeface="Calibri"/>
                <a:ea typeface="Calibri"/>
                <a:cs typeface="Calibri"/>
                <a:sym typeface="Calibri"/>
              </a:rPr>
              <a:t>	(fonetico e/o morfosintattico/ narrativo</a:t>
            </a:r>
            <a:br>
              <a:rPr b="1" lang="it-IT" sz="2200">
                <a:solidFill>
                  <a:schemeClr val="dk2"/>
                </a:solidFill>
                <a:latin typeface="Calibri"/>
                <a:ea typeface="Calibri"/>
                <a:cs typeface="Calibri"/>
                <a:sym typeface="Calibri"/>
              </a:rPr>
            </a:br>
            <a:br>
              <a:rPr b="1" lang="it-IT" sz="2200">
                <a:solidFill>
                  <a:schemeClr val="dk2"/>
                </a:solidFill>
                <a:latin typeface="Calibri"/>
                <a:ea typeface="Calibri"/>
                <a:cs typeface="Calibri"/>
                <a:sym typeface="Calibri"/>
              </a:rPr>
            </a:br>
            <a:endParaRPr b="1" sz="22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207" name="Shape 207"/>
        <p:cNvGrpSpPr/>
        <p:nvPr/>
      </p:nvGrpSpPr>
      <p:grpSpPr>
        <a:xfrm>
          <a:off x="0" y="0"/>
          <a:ext cx="0" cy="0"/>
          <a:chOff x="0" y="0"/>
          <a:chExt cx="0" cy="0"/>
        </a:xfrm>
      </p:grpSpPr>
      <p:sp>
        <p:nvSpPr>
          <p:cNvPr id="208" name="Google Shape;208;p15"/>
          <p:cNvSpPr txBox="1"/>
          <p:nvPr>
            <p:ph idx="1" type="body"/>
          </p:nvPr>
        </p:nvSpPr>
        <p:spPr>
          <a:xfrm>
            <a:off x="4283968" y="2996952"/>
            <a:ext cx="4721193" cy="324036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3200"/>
              <a:buNone/>
            </a:pPr>
            <a:r>
              <a:rPr lang="it-IT">
                <a:solidFill>
                  <a:schemeClr val="dk2"/>
                </a:solidFill>
              </a:rPr>
              <a:t> </a:t>
            </a:r>
            <a:endParaRPr/>
          </a:p>
        </p:txBody>
      </p:sp>
      <p:sp>
        <p:nvSpPr>
          <p:cNvPr id="209" name="Google Shape;209;p15"/>
          <p:cNvSpPr txBox="1"/>
          <p:nvPr/>
        </p:nvSpPr>
        <p:spPr>
          <a:xfrm>
            <a:off x="107504" y="324601"/>
            <a:ext cx="8352928" cy="3416320"/>
          </a:xfrm>
          <a:prstGeom prst="rect">
            <a:avLst/>
          </a:prstGeom>
          <a:solidFill>
            <a:schemeClr val="accent3">
              <a:alpha val="67843"/>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lt1"/>
              </a:solidFill>
              <a:latin typeface="Calibri"/>
              <a:ea typeface="Calibri"/>
              <a:cs typeface="Calibri"/>
              <a:sym typeface="Calibri"/>
            </a:endParaRPr>
          </a:p>
          <a:p>
            <a:pPr indent="0" lvl="0" marL="0" marR="0" rtl="0" algn="l">
              <a:spcBef>
                <a:spcPts val="0"/>
              </a:spcBef>
              <a:spcAft>
                <a:spcPts val="0"/>
              </a:spcAft>
              <a:buNone/>
            </a:pPr>
            <a:r>
              <a:rPr b="1" lang="it-IT" sz="2400">
                <a:solidFill>
                  <a:schemeClr val="lt1"/>
                </a:solidFill>
                <a:latin typeface="Calibri"/>
                <a:ea typeface="Calibri"/>
                <a:cs typeface="Calibri"/>
                <a:sym typeface="Calibri"/>
              </a:rPr>
              <a:t>Un bambino che  alla fine della I elementare:</a:t>
            </a:r>
            <a:r>
              <a:rPr lang="it-IT" sz="2400">
                <a:solidFill>
                  <a:schemeClr val="lt1"/>
                </a:solidFill>
                <a:latin typeface="Calibri"/>
                <a:ea typeface="Calibri"/>
                <a:cs typeface="Calibri"/>
                <a:sym typeface="Calibri"/>
              </a:rPr>
              <a:t> </a:t>
            </a:r>
            <a:endParaRPr/>
          </a:p>
          <a:p>
            <a:pPr indent="-285750" lvl="0" marL="285750" marR="0" rtl="0" algn="l">
              <a:spcBef>
                <a:spcPts val="0"/>
              </a:spcBef>
              <a:spcAft>
                <a:spcPts val="0"/>
              </a:spcAft>
              <a:buClr>
                <a:schemeClr val="lt1"/>
              </a:buClr>
              <a:buSzPts val="2400"/>
              <a:buFont typeface="Arial"/>
              <a:buChar char="•"/>
            </a:pPr>
            <a:r>
              <a:rPr b="1" lang="it-IT" sz="2400">
                <a:solidFill>
                  <a:schemeClr val="lt1"/>
                </a:solidFill>
                <a:latin typeface="Calibri"/>
                <a:ea typeface="Calibri"/>
                <a:cs typeface="Calibri"/>
                <a:sym typeface="Calibri"/>
              </a:rPr>
              <a:t>Non legge o scrive autonomamente  frasi complesse</a:t>
            </a:r>
            <a:endParaRPr/>
          </a:p>
          <a:p>
            <a:pPr indent="-285750" lvl="0" marL="285750" marR="0" rtl="0" algn="l">
              <a:spcBef>
                <a:spcPts val="0"/>
              </a:spcBef>
              <a:spcAft>
                <a:spcPts val="0"/>
              </a:spcAft>
              <a:buClr>
                <a:schemeClr val="lt1"/>
              </a:buClr>
              <a:buSzPts val="2400"/>
              <a:buFont typeface="Arial"/>
              <a:buChar char="•"/>
            </a:pPr>
            <a:r>
              <a:rPr b="1" lang="it-IT" sz="2400">
                <a:solidFill>
                  <a:schemeClr val="lt1"/>
                </a:solidFill>
                <a:latin typeface="Calibri"/>
                <a:ea typeface="Calibri"/>
                <a:cs typeface="Calibri"/>
                <a:sym typeface="Calibri"/>
              </a:rPr>
              <a:t>Compie errori che deformano la parola</a:t>
            </a:r>
            <a:endParaRPr/>
          </a:p>
          <a:p>
            <a:pPr indent="-285750" lvl="0" marL="285750" marR="0" rtl="0" algn="l">
              <a:spcBef>
                <a:spcPts val="0"/>
              </a:spcBef>
              <a:spcAft>
                <a:spcPts val="0"/>
              </a:spcAft>
              <a:buClr>
                <a:schemeClr val="lt1"/>
              </a:buClr>
              <a:buSzPts val="2400"/>
              <a:buFont typeface="Arial"/>
              <a:buChar char="•"/>
            </a:pPr>
            <a:r>
              <a:rPr b="1" lang="it-IT" sz="2400">
                <a:solidFill>
                  <a:schemeClr val="lt1"/>
                </a:solidFill>
                <a:latin typeface="Calibri"/>
                <a:ea typeface="Calibri"/>
                <a:cs typeface="Calibri"/>
                <a:sym typeface="Calibri"/>
              </a:rPr>
              <a:t>Legge sillabando anche parole comuni</a:t>
            </a:r>
            <a:endParaRPr/>
          </a:p>
          <a:p>
            <a:pPr indent="-285750" lvl="0" marL="285750" marR="0" rtl="0" algn="l">
              <a:spcBef>
                <a:spcPts val="0"/>
              </a:spcBef>
              <a:spcAft>
                <a:spcPts val="0"/>
              </a:spcAft>
              <a:buClr>
                <a:schemeClr val="lt1"/>
              </a:buClr>
              <a:buSzPts val="2400"/>
              <a:buFont typeface="Arial"/>
              <a:buChar char="•"/>
            </a:pPr>
            <a:r>
              <a:rPr b="1" lang="it-IT" sz="2400">
                <a:solidFill>
                  <a:schemeClr val="lt1"/>
                </a:solidFill>
                <a:latin typeface="Calibri"/>
                <a:ea typeface="Calibri"/>
                <a:cs typeface="Calibri"/>
                <a:sym typeface="Calibri"/>
              </a:rPr>
              <a:t>Non comprende quello che legge</a:t>
            </a:r>
            <a:endParaRPr/>
          </a:p>
          <a:p>
            <a:pPr indent="0" lvl="0" marL="0" marR="0" rtl="0" algn="l">
              <a:spcBef>
                <a:spcPts val="0"/>
              </a:spcBef>
              <a:spcAft>
                <a:spcPts val="0"/>
              </a:spcAft>
              <a:buNone/>
            </a:pPr>
            <a:br>
              <a:rPr b="1" lang="it-IT" sz="2400">
                <a:solidFill>
                  <a:schemeClr val="lt1"/>
                </a:solidFill>
                <a:latin typeface="Calibri"/>
                <a:ea typeface="Calibri"/>
                <a:cs typeface="Calibri"/>
                <a:sym typeface="Calibri"/>
              </a:rPr>
            </a:br>
            <a:endParaRPr b="1" sz="2400">
              <a:solidFill>
                <a:schemeClr val="lt1"/>
              </a:solidFill>
              <a:latin typeface="Calibri"/>
              <a:ea typeface="Calibri"/>
              <a:cs typeface="Calibri"/>
              <a:sym typeface="Calibri"/>
            </a:endParaRPr>
          </a:p>
        </p:txBody>
      </p:sp>
      <p:grpSp>
        <p:nvGrpSpPr>
          <p:cNvPr id="210" name="Google Shape;210;p15"/>
          <p:cNvGrpSpPr/>
          <p:nvPr/>
        </p:nvGrpSpPr>
        <p:grpSpPr>
          <a:xfrm>
            <a:off x="3716699" y="3206888"/>
            <a:ext cx="5271546" cy="3453186"/>
            <a:chOff x="-91776" y="83298"/>
            <a:chExt cx="5271546" cy="3453186"/>
          </a:xfrm>
        </p:grpSpPr>
        <p:sp>
          <p:nvSpPr>
            <p:cNvPr id="211" name="Google Shape;211;p15"/>
            <p:cNvSpPr/>
            <p:nvPr/>
          </p:nvSpPr>
          <p:spPr>
            <a:xfrm>
              <a:off x="0" y="83298"/>
              <a:ext cx="5179770" cy="3453186"/>
            </a:xfrm>
            <a:custGeom>
              <a:rect b="b" l="l" r="r" t="t"/>
              <a:pathLst>
                <a:path extrusionOk="0" h="120000" w="120000">
                  <a:moveTo>
                    <a:pt x="0" y="50000"/>
                  </a:moveTo>
                  <a:lnTo>
                    <a:pt x="40000" y="0"/>
                  </a:lnTo>
                  <a:lnTo>
                    <a:pt x="40000" y="20000"/>
                  </a:lnTo>
                  <a:lnTo>
                    <a:pt x="6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40000" y="0"/>
                  </a:lnTo>
                  <a:lnTo>
                    <a:pt x="40000" y="20000"/>
                  </a:lnTo>
                  <a:lnTo>
                    <a:pt x="6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moveTo>
                    <a:pt x="63750" y="25000"/>
                  </a:moveTo>
                  <a:lnTo>
                    <a:pt x="63750" y="40000"/>
                  </a:lnTo>
                  <a:moveTo>
                    <a:pt x="56250" y="35000"/>
                  </a:moveTo>
                  <a:lnTo>
                    <a:pt x="56250" y="80000"/>
                  </a:lnTo>
                </a:path>
              </a:pathLst>
            </a:cu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91776" y="311158"/>
              <a:ext cx="3319575" cy="26321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txBox="1"/>
            <p:nvPr/>
          </p:nvSpPr>
          <p:spPr>
            <a:xfrm>
              <a:off x="-91776" y="311158"/>
              <a:ext cx="3319575" cy="2632189"/>
            </a:xfrm>
            <a:prstGeom prst="rect">
              <a:avLst/>
            </a:prstGeom>
            <a:noFill/>
            <a:ln>
              <a:noFill/>
            </a:ln>
          </p:spPr>
          <p:txBody>
            <a:bodyPr anchorCtr="0" anchor="ctr" bIns="68575" lIns="0" spcFirstLastPara="1" rIns="0" wrap="square" tIns="64000">
              <a:noAutofit/>
            </a:bodyPr>
            <a:lstStyle/>
            <a:p>
              <a:pPr indent="0" lvl="0" marL="0" marR="0" rtl="0" algn="ctr">
                <a:lnSpc>
                  <a:spcPct val="100000"/>
                </a:lnSpc>
                <a:spcBef>
                  <a:spcPts val="0"/>
                </a:spcBef>
                <a:spcAft>
                  <a:spcPts val="0"/>
                </a:spcAft>
                <a:buClr>
                  <a:schemeClr val="lt1"/>
                </a:buClr>
                <a:buSzPts val="1800"/>
                <a:buFont typeface="Calibri"/>
                <a:buNone/>
              </a:pPr>
              <a:r>
                <a:rPr lang="it-IT" sz="1800">
                  <a:solidFill>
                    <a:schemeClr val="lt1"/>
                  </a:solidFill>
                  <a:latin typeface="Calibri"/>
                  <a:ea typeface="Calibri"/>
                  <a:cs typeface="Calibri"/>
                  <a:sym typeface="Calibri"/>
                </a:rPr>
                <a:t> Disturbo Specifico</a:t>
              </a:r>
              <a:endParaRPr/>
            </a:p>
            <a:p>
              <a:pPr indent="0" lvl="0" marL="0" marR="0" rtl="0" algn="ctr">
                <a:lnSpc>
                  <a:spcPct val="100000"/>
                </a:lnSpc>
                <a:spcBef>
                  <a:spcPts val="0"/>
                </a:spcBef>
                <a:spcAft>
                  <a:spcPts val="0"/>
                </a:spcAft>
                <a:buClr>
                  <a:schemeClr val="lt1"/>
                </a:buClr>
                <a:buSzPts val="1800"/>
                <a:buFont typeface="Calibri"/>
                <a:buNone/>
              </a:pPr>
              <a:r>
                <a:rPr lang="it-IT" sz="1800">
                  <a:solidFill>
                    <a:schemeClr val="lt1"/>
                  </a:solidFill>
                  <a:latin typeface="Calibri"/>
                  <a:ea typeface="Calibri"/>
                  <a:cs typeface="Calibri"/>
                  <a:sym typeface="Calibri"/>
                </a:rPr>
                <a:t> di </a:t>
              </a:r>
              <a:endParaRPr/>
            </a:p>
            <a:p>
              <a:pPr indent="0" lvl="0" marL="0" marR="0" rtl="0" algn="ctr">
                <a:lnSpc>
                  <a:spcPct val="100000"/>
                </a:lnSpc>
                <a:spcBef>
                  <a:spcPts val="0"/>
                </a:spcBef>
                <a:spcAft>
                  <a:spcPts val="0"/>
                </a:spcAft>
                <a:buClr>
                  <a:schemeClr val="lt1"/>
                </a:buClr>
                <a:buSzPts val="1800"/>
                <a:buFont typeface="Calibri"/>
                <a:buNone/>
              </a:pPr>
              <a:r>
                <a:rPr lang="it-IT" sz="1800">
                  <a:solidFill>
                    <a:schemeClr val="lt1"/>
                  </a:solidFill>
                  <a:latin typeface="Calibri"/>
                  <a:ea typeface="Calibri"/>
                  <a:cs typeface="Calibri"/>
                  <a:sym typeface="Calibri"/>
                </a:rPr>
                <a:t>Apprendimento</a:t>
              </a:r>
              <a:br>
                <a:rPr lang="it-IT" sz="1800">
                  <a:solidFill>
                    <a:schemeClr val="lt1"/>
                  </a:solidFill>
                  <a:latin typeface="Calibri"/>
                  <a:ea typeface="Calibri"/>
                  <a:cs typeface="Calibri"/>
                  <a:sym typeface="Calibri"/>
                </a:rPr>
              </a:br>
              <a:r>
                <a:rPr lang="it-IT" sz="1800">
                  <a:solidFill>
                    <a:schemeClr val="lt1"/>
                  </a:solidFill>
                  <a:latin typeface="Calibri"/>
                  <a:ea typeface="Calibri"/>
                  <a:cs typeface="Calibri"/>
                  <a:sym typeface="Calibri"/>
                </a:rPr>
                <a:t> DSA</a:t>
              </a:r>
              <a:endParaRPr/>
            </a:p>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2681661" y="1451140"/>
              <a:ext cx="2020110" cy="101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txBox="1"/>
            <p:nvPr/>
          </p:nvSpPr>
          <p:spPr>
            <a:xfrm>
              <a:off x="2681661" y="1451140"/>
              <a:ext cx="2020110" cy="1015234"/>
            </a:xfrm>
            <a:prstGeom prst="rect">
              <a:avLst/>
            </a:prstGeom>
            <a:noFill/>
            <a:ln>
              <a:noFill/>
            </a:ln>
          </p:spPr>
          <p:txBody>
            <a:bodyPr anchorCtr="0" anchor="ctr" bIns="76200" lIns="0" spcFirstLastPara="1" rIns="0" wrap="square" tIns="71100">
              <a:noAutofit/>
            </a:bodyPr>
            <a:lstStyle/>
            <a:p>
              <a:pPr indent="0" lvl="0" marL="0" marR="0" rtl="0" algn="ctr">
                <a:lnSpc>
                  <a:spcPct val="90000"/>
                </a:lnSpc>
                <a:spcBef>
                  <a:spcPts val="0"/>
                </a:spcBef>
                <a:spcAft>
                  <a:spcPts val="0"/>
                </a:spcAft>
                <a:buClr>
                  <a:schemeClr val="dk1"/>
                </a:buClr>
                <a:buSzPts val="2000"/>
                <a:buFont typeface="Calibri"/>
                <a:buNone/>
              </a:pPr>
              <a:r>
                <a:t/>
              </a:r>
              <a:endParaRPr b="1" sz="2000">
                <a:solidFill>
                  <a:schemeClr val="lt1"/>
                </a:solidFill>
                <a:latin typeface="Calibri"/>
                <a:ea typeface="Calibri"/>
                <a:cs typeface="Calibri"/>
                <a:sym typeface="Calibri"/>
              </a:endParaRPr>
            </a:p>
            <a:p>
              <a:pPr indent="0" lvl="0" marL="0" marR="0" rtl="0" algn="ctr">
                <a:lnSpc>
                  <a:spcPct val="90000"/>
                </a:lnSpc>
                <a:spcBef>
                  <a:spcPts val="700"/>
                </a:spcBef>
                <a:spcAft>
                  <a:spcPts val="0"/>
                </a:spcAft>
                <a:buClr>
                  <a:schemeClr val="lt1"/>
                </a:buClr>
                <a:buSzPts val="2000"/>
                <a:buFont typeface="Calibri"/>
                <a:buNone/>
              </a:pPr>
              <a:r>
                <a:rPr b="1" lang="it-IT" sz="2000">
                  <a:solidFill>
                    <a:schemeClr val="lt1"/>
                  </a:solidFill>
                  <a:latin typeface="Calibri"/>
                  <a:ea typeface="Calibri"/>
                  <a:cs typeface="Calibri"/>
                  <a:sym typeface="Calibri"/>
                </a:rPr>
                <a:t>Difficoltà dell’apprendimento scolastico </a:t>
              </a:r>
              <a:endParaRPr/>
            </a:p>
            <a:p>
              <a:pPr indent="0" lvl="0" marL="0" marR="0" rtl="0" algn="ctr">
                <a:lnSpc>
                  <a:spcPct val="90000"/>
                </a:lnSpc>
                <a:spcBef>
                  <a:spcPts val="700"/>
                </a:spcBef>
                <a:spcAft>
                  <a:spcPts val="0"/>
                </a:spcAft>
                <a:buClr>
                  <a:schemeClr val="lt1"/>
                </a:buClr>
                <a:buSzPts val="2000"/>
                <a:buFont typeface="Calibri"/>
                <a:buNone/>
              </a:pPr>
              <a:r>
                <a:rPr b="1" lang="it-IT" sz="2000">
                  <a:solidFill>
                    <a:schemeClr val="lt1"/>
                  </a:solidFill>
                  <a:latin typeface="Calibri"/>
                  <a:ea typeface="Calibri"/>
                  <a:cs typeface="Calibri"/>
                  <a:sym typeface="Calibri"/>
                </a:rPr>
                <a:t>DAS </a:t>
              </a:r>
              <a:endParaRPr/>
            </a:p>
            <a:p>
              <a:pPr indent="0" lvl="0" marL="0" marR="0" rtl="0" algn="l">
                <a:lnSpc>
                  <a:spcPct val="90000"/>
                </a:lnSpc>
                <a:spcBef>
                  <a:spcPts val="700"/>
                </a:spcBef>
                <a:spcAft>
                  <a:spcPts val="0"/>
                </a:spcAft>
                <a:buNone/>
              </a:pPr>
              <a:r>
                <a:t/>
              </a:r>
              <a:endParaRPr sz="12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idx="1" type="body"/>
          </p:nvPr>
        </p:nvSpPr>
        <p:spPr>
          <a:xfrm>
            <a:off x="0" y="1412776"/>
            <a:ext cx="8964488" cy="4896544"/>
          </a:xfrm>
          <a:prstGeom prst="rect">
            <a:avLst/>
          </a:prstGeom>
          <a:solidFill>
            <a:srgbClr val="FFFF65">
              <a:alpha val="65882"/>
            </a:srgbClr>
          </a:solidFill>
          <a:ln>
            <a:noFill/>
          </a:ln>
        </p:spPr>
        <p:txBody>
          <a:bodyPr anchorCtr="0" anchor="t" bIns="45700" lIns="91425" spcFirstLastPara="1" rIns="91425" wrap="square" tIns="45700">
            <a:normAutofit/>
          </a:bodyPr>
          <a:lstStyle/>
          <a:p>
            <a:pPr indent="0" lvl="0" marL="0" rtl="0" algn="l">
              <a:spcBef>
                <a:spcPts val="0"/>
              </a:spcBef>
              <a:spcAft>
                <a:spcPts val="0"/>
              </a:spcAft>
              <a:buClr>
                <a:srgbClr val="002060"/>
              </a:buClr>
              <a:buSzPts val="2400"/>
              <a:buNone/>
            </a:pPr>
            <a:r>
              <a:rPr lang="it-IT" sz="2400">
                <a:solidFill>
                  <a:srgbClr val="002060"/>
                </a:solidFill>
                <a:latin typeface="Calibri"/>
                <a:ea typeface="Calibri"/>
                <a:cs typeface="Calibri"/>
                <a:sym typeface="Calibri"/>
              </a:rPr>
              <a:t>è intesa come difficoltà a rappresentarsi, programmare, coordinare ed eseguire atti motori in serie, deputati e finalizzati ad un preciso scopo ed obiettivo.</a:t>
            </a:r>
            <a:endParaRPr/>
          </a:p>
          <a:p>
            <a:pPr indent="-342900" lvl="0" marL="342900" rtl="0" algn="l">
              <a:spcBef>
                <a:spcPts val="480"/>
              </a:spcBef>
              <a:spcAft>
                <a:spcPts val="0"/>
              </a:spcAft>
              <a:buClr>
                <a:schemeClr val="dk1"/>
              </a:buClr>
              <a:buSzPts val="2400"/>
              <a:buNone/>
            </a:pPr>
            <a:r>
              <a:t/>
            </a:r>
            <a:endParaRPr sz="2400">
              <a:solidFill>
                <a:srgbClr val="002060"/>
              </a:solidFill>
              <a:latin typeface="Calibri"/>
              <a:ea typeface="Calibri"/>
              <a:cs typeface="Calibri"/>
              <a:sym typeface="Calibri"/>
            </a:endParaRPr>
          </a:p>
          <a:p>
            <a:pPr indent="-342900" lvl="0" marL="342900" rtl="0" algn="l">
              <a:spcBef>
                <a:spcPts val="480"/>
              </a:spcBef>
              <a:spcAft>
                <a:spcPts val="0"/>
              </a:spcAft>
              <a:buClr>
                <a:srgbClr val="002060"/>
              </a:buClr>
              <a:buSzPts val="2400"/>
              <a:buNone/>
            </a:pPr>
            <a:r>
              <a:rPr lang="it-IT" sz="2400">
                <a:solidFill>
                  <a:srgbClr val="002060"/>
                </a:solidFill>
                <a:latin typeface="Calibri"/>
                <a:ea typeface="Calibri"/>
                <a:cs typeface="Calibri"/>
                <a:sym typeface="Calibri"/>
              </a:rPr>
              <a:t>          Questa difficoltà  può interessare diversi livelli:</a:t>
            </a:r>
            <a:endParaRPr/>
          </a:p>
          <a:p>
            <a:pPr indent="-342900" lvl="0" marL="342900" rtl="0" algn="l">
              <a:spcBef>
                <a:spcPts val="480"/>
              </a:spcBef>
              <a:spcAft>
                <a:spcPts val="0"/>
              </a:spcAft>
              <a:buClr>
                <a:schemeClr val="dk1"/>
              </a:buClr>
              <a:buSzPts val="2400"/>
              <a:buNone/>
            </a:pPr>
            <a:r>
              <a:t/>
            </a:r>
            <a:endParaRPr sz="2400">
              <a:solidFill>
                <a:srgbClr val="002060"/>
              </a:solidFill>
              <a:latin typeface="Calibri"/>
              <a:ea typeface="Calibri"/>
              <a:cs typeface="Calibri"/>
              <a:sym typeface="Calibri"/>
            </a:endParaRPr>
          </a:p>
          <a:p>
            <a:pPr indent="-342900" lvl="0" marL="342900" rtl="0" algn="l">
              <a:spcBef>
                <a:spcPts val="480"/>
              </a:spcBef>
              <a:spcAft>
                <a:spcPts val="0"/>
              </a:spcAft>
              <a:buClr>
                <a:srgbClr val="002060"/>
              </a:buClr>
              <a:buSzPts val="2400"/>
              <a:buFont typeface="Noto Sans Symbols"/>
              <a:buChar char="❖"/>
            </a:pPr>
            <a:r>
              <a:rPr lang="it-IT" sz="2400">
                <a:solidFill>
                  <a:srgbClr val="002060"/>
                </a:solidFill>
                <a:latin typeface="Calibri"/>
                <a:ea typeface="Calibri"/>
                <a:cs typeface="Calibri"/>
                <a:sym typeface="Calibri"/>
              </a:rPr>
              <a:t>programmare o pianificare i movimenti necessari in serie</a:t>
            </a:r>
            <a:endParaRPr/>
          </a:p>
          <a:p>
            <a:pPr indent="-342900" lvl="0" marL="342900" rtl="0" algn="l">
              <a:spcBef>
                <a:spcPts val="480"/>
              </a:spcBef>
              <a:spcAft>
                <a:spcPts val="0"/>
              </a:spcAft>
              <a:buClr>
                <a:srgbClr val="002060"/>
              </a:buClr>
              <a:buSzPts val="2400"/>
              <a:buFont typeface="Noto Sans Symbols"/>
              <a:buChar char="❖"/>
            </a:pPr>
            <a:r>
              <a:rPr lang="it-IT" sz="2400">
                <a:solidFill>
                  <a:srgbClr val="002060"/>
                </a:solidFill>
                <a:latin typeface="Calibri"/>
                <a:ea typeface="Calibri"/>
                <a:cs typeface="Calibri"/>
                <a:sym typeface="Calibri"/>
              </a:rPr>
              <a:t>prevedere il risultato da raggiungere </a:t>
            </a:r>
            <a:endParaRPr/>
          </a:p>
          <a:p>
            <a:pPr indent="-342900" lvl="0" marL="342900" rtl="0" algn="l">
              <a:spcBef>
                <a:spcPts val="480"/>
              </a:spcBef>
              <a:spcAft>
                <a:spcPts val="0"/>
              </a:spcAft>
              <a:buClr>
                <a:srgbClr val="002060"/>
              </a:buClr>
              <a:buSzPts val="2400"/>
              <a:buFont typeface="Noto Sans Symbols"/>
              <a:buChar char="❖"/>
            </a:pPr>
            <a:r>
              <a:rPr lang="it-IT" sz="2400">
                <a:solidFill>
                  <a:srgbClr val="002060"/>
                </a:solidFill>
                <a:latin typeface="Calibri"/>
                <a:ea typeface="Calibri"/>
                <a:cs typeface="Calibri"/>
                <a:sym typeface="Calibri"/>
              </a:rPr>
              <a:t>controllare l’esecuzione delle singole azioni o sequenza di azioni </a:t>
            </a:r>
            <a:endParaRPr/>
          </a:p>
          <a:p>
            <a:pPr indent="-342900" lvl="0" marL="342900" rtl="0" algn="l">
              <a:spcBef>
                <a:spcPts val="480"/>
              </a:spcBef>
              <a:spcAft>
                <a:spcPts val="0"/>
              </a:spcAft>
              <a:buClr>
                <a:srgbClr val="002060"/>
              </a:buClr>
              <a:buSzPts val="2400"/>
              <a:buFont typeface="Noto Sans Symbols"/>
              <a:buChar char="❖"/>
            </a:pPr>
            <a:r>
              <a:rPr lang="it-IT" sz="2400">
                <a:solidFill>
                  <a:srgbClr val="002060"/>
                </a:solidFill>
                <a:latin typeface="Calibri"/>
                <a:ea typeface="Calibri"/>
                <a:cs typeface="Calibri"/>
                <a:sym typeface="Calibri"/>
              </a:rPr>
              <a:t>verificare che il risultato ottenuto corrisponda a quello atteso </a:t>
            </a:r>
            <a:endParaRPr/>
          </a:p>
        </p:txBody>
      </p:sp>
      <p:sp>
        <p:nvSpPr>
          <p:cNvPr id="221" name="Google Shape;221;p16"/>
          <p:cNvSpPr/>
          <p:nvPr/>
        </p:nvSpPr>
        <p:spPr>
          <a:xfrm>
            <a:off x="6948264" y="2708920"/>
            <a:ext cx="432048" cy="45719"/>
          </a:xfrm>
          <a:prstGeom prst="flowChartProcess">
            <a:avLst/>
          </a:prstGeom>
          <a:solidFill>
            <a:srgbClr val="9900C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FF"/>
              </a:solidFill>
              <a:latin typeface="Calibri"/>
              <a:ea typeface="Calibri"/>
              <a:cs typeface="Calibri"/>
              <a:sym typeface="Calibri"/>
            </a:endParaRPr>
          </a:p>
        </p:txBody>
      </p:sp>
      <p:sp>
        <p:nvSpPr>
          <p:cNvPr id="222" name="Google Shape;222;p16"/>
          <p:cNvSpPr/>
          <p:nvPr/>
        </p:nvSpPr>
        <p:spPr>
          <a:xfrm>
            <a:off x="6948264" y="3284984"/>
            <a:ext cx="1656184" cy="45719"/>
          </a:xfrm>
          <a:prstGeom prst="flowChartProcess">
            <a:avLst/>
          </a:prstGeom>
          <a:solidFill>
            <a:srgbClr val="FF00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6948264" y="3140968"/>
            <a:ext cx="1296144" cy="45719"/>
          </a:xfrm>
          <a:prstGeom prst="flowChartProcess">
            <a:avLst/>
          </a:prstGeom>
          <a:solidFill>
            <a:srgbClr val="80008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6948264" y="2852936"/>
            <a:ext cx="648072" cy="45719"/>
          </a:xfrm>
          <a:prstGeom prst="flowChartProcess">
            <a:avLst/>
          </a:prstGeom>
          <a:solidFill>
            <a:srgbClr val="FF0066"/>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6948264" y="2996952"/>
            <a:ext cx="1008112" cy="45719"/>
          </a:xfrm>
          <a:prstGeom prst="flowChartProcess">
            <a:avLst/>
          </a:prstGeom>
          <a:solidFill>
            <a:srgbClr val="D600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79512" y="3140968"/>
            <a:ext cx="432048" cy="216024"/>
          </a:xfrm>
          <a:prstGeom prst="rightArrow">
            <a:avLst>
              <a:gd fmla="val 50000" name="adj1"/>
              <a:gd fmla="val 50000" name="adj2"/>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txBox="1"/>
          <p:nvPr/>
        </p:nvSpPr>
        <p:spPr>
          <a:xfrm>
            <a:off x="1156457" y="188640"/>
            <a:ext cx="6619899" cy="830997"/>
          </a:xfrm>
          <a:prstGeom prst="rect">
            <a:avLst/>
          </a:prstGeom>
          <a:solidFill>
            <a:srgbClr val="FFFF6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800">
                <a:solidFill>
                  <a:schemeClr val="accent4"/>
                </a:solidFill>
                <a:latin typeface="Calibri"/>
                <a:ea typeface="Calibri"/>
                <a:cs typeface="Calibri"/>
                <a:sym typeface="Calibri"/>
              </a:rPr>
              <a:t>Che cos’è la Disprassia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355002" y="1412776"/>
            <a:ext cx="8136904" cy="4788767"/>
          </a:xfrm>
          <a:prstGeom prst="rect">
            <a:avLst/>
          </a:prstGeom>
          <a:solidFill>
            <a:srgbClr val="FFFE99">
              <a:alpha val="65882"/>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2400"/>
              <a:buFont typeface="Calibri"/>
              <a:buNone/>
            </a:pPr>
            <a:br>
              <a:rPr b="1" lang="it-IT" sz="2400">
                <a:solidFill>
                  <a:srgbClr val="0070C0"/>
                </a:solidFill>
              </a:rPr>
            </a:br>
            <a:r>
              <a:rPr b="1" lang="it-IT" sz="2400">
                <a:solidFill>
                  <a:schemeClr val="accent4"/>
                </a:solidFill>
              </a:rPr>
              <a:t>La disprassia abbraccia diversi aspetti</a:t>
            </a:r>
            <a:r>
              <a:rPr lang="it-IT" sz="2400">
                <a:solidFill>
                  <a:schemeClr val="accent4"/>
                </a:solidFill>
              </a:rPr>
              <a:t>, </a:t>
            </a:r>
            <a:br>
              <a:rPr lang="it-IT" sz="2400">
                <a:solidFill>
                  <a:schemeClr val="accent4"/>
                </a:solidFill>
              </a:rPr>
            </a:br>
            <a:r>
              <a:rPr lang="it-IT" sz="2400">
                <a:solidFill>
                  <a:schemeClr val="accent4"/>
                </a:solidFill>
              </a:rPr>
              <a:t>sia quelli strettamente legati alla </a:t>
            </a:r>
            <a:r>
              <a:rPr b="1" lang="it-IT" sz="2400">
                <a:solidFill>
                  <a:schemeClr val="accent4"/>
                </a:solidFill>
              </a:rPr>
              <a:t>coordinazione motoria</a:t>
            </a:r>
            <a:r>
              <a:rPr lang="it-IT" sz="2400">
                <a:solidFill>
                  <a:schemeClr val="accent4"/>
                </a:solidFill>
              </a:rPr>
              <a:t>, </a:t>
            </a:r>
            <a:br>
              <a:rPr lang="it-IT" sz="2400">
                <a:solidFill>
                  <a:schemeClr val="accent4"/>
                </a:solidFill>
              </a:rPr>
            </a:br>
            <a:r>
              <a:rPr lang="it-IT" sz="2400">
                <a:solidFill>
                  <a:schemeClr val="accent4"/>
                </a:solidFill>
              </a:rPr>
              <a:t>sia aspetti che investono le diverse </a:t>
            </a:r>
            <a:r>
              <a:rPr b="1" lang="it-IT" sz="2400">
                <a:solidFill>
                  <a:schemeClr val="accent4"/>
                </a:solidFill>
              </a:rPr>
              <a:t>funzioni adattive </a:t>
            </a:r>
            <a:r>
              <a:rPr lang="it-IT" sz="2400">
                <a:solidFill>
                  <a:schemeClr val="accent4"/>
                </a:solidFill>
              </a:rPr>
              <a:t>durante i vari stadi dello sviluppo, che possono determinare serie difficoltà nelle Attività della Vita Quotidiana, come:</a:t>
            </a:r>
            <a:br>
              <a:rPr lang="it-IT" sz="2400">
                <a:solidFill>
                  <a:schemeClr val="accent4"/>
                </a:solidFill>
              </a:rPr>
            </a:br>
            <a:r>
              <a:rPr lang="it-IT" sz="2400">
                <a:solidFill>
                  <a:schemeClr val="accent4"/>
                </a:solidFill>
              </a:rPr>
              <a:t> </a:t>
            </a:r>
            <a:br>
              <a:rPr lang="it-IT" sz="2400">
                <a:solidFill>
                  <a:schemeClr val="accent4"/>
                </a:solidFill>
              </a:rPr>
            </a:br>
            <a:r>
              <a:rPr lang="it-IT" sz="2400">
                <a:solidFill>
                  <a:schemeClr val="accent4"/>
                </a:solidFill>
              </a:rPr>
              <a:t>il </a:t>
            </a:r>
            <a:r>
              <a:rPr b="1" lang="it-IT" sz="2400">
                <a:solidFill>
                  <a:schemeClr val="accent4"/>
                </a:solidFill>
              </a:rPr>
              <a:t>vestirsi e svestirsi, l’allacciarsi e slacciarsi le scarpe, l’usare gesti espressivi per comunicare particolari stati d’animo</a:t>
            </a:r>
            <a:r>
              <a:rPr lang="it-IT" sz="2400">
                <a:solidFill>
                  <a:schemeClr val="accent4"/>
                </a:solidFill>
              </a:rPr>
              <a:t> o veri e propri deficit durante le attività scolastiche quali </a:t>
            </a:r>
            <a:r>
              <a:rPr b="1" lang="it-IT" sz="2400">
                <a:solidFill>
                  <a:schemeClr val="accent4"/>
                </a:solidFill>
              </a:rPr>
              <a:t>disgrafia e/o difficoltà di lettura </a:t>
            </a:r>
            <a:r>
              <a:rPr b="1" lang="it-IT" sz="2400" u="sng">
                <a:solidFill>
                  <a:schemeClr val="accent4"/>
                </a:solidFill>
              </a:rPr>
              <a:t>(lentezza e difficoltà di decodifica a causa di deficit della coordinazione dei movimenti di sguardo). </a:t>
            </a:r>
            <a:br>
              <a:rPr b="1" lang="it-IT" sz="2400">
                <a:solidFill>
                  <a:srgbClr val="0070C0"/>
                </a:solidFill>
              </a:rPr>
            </a:br>
            <a:br>
              <a:rPr lang="it-IT" sz="2400">
                <a:solidFill>
                  <a:srgbClr val="0070C0"/>
                </a:solidFill>
              </a:rPr>
            </a:br>
            <a:endParaRPr sz="2400">
              <a:solidFill>
                <a:srgbClr val="0070C0"/>
              </a:solidFill>
            </a:endParaRPr>
          </a:p>
        </p:txBody>
      </p:sp>
      <p:sp>
        <p:nvSpPr>
          <p:cNvPr id="234" name="Google Shape;234;p17"/>
          <p:cNvSpPr txBox="1"/>
          <p:nvPr/>
        </p:nvSpPr>
        <p:spPr>
          <a:xfrm>
            <a:off x="767675" y="107340"/>
            <a:ext cx="6619899" cy="830997"/>
          </a:xfrm>
          <a:prstGeom prst="rect">
            <a:avLst/>
          </a:prstGeom>
          <a:solidFill>
            <a:srgbClr val="FFFF6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800">
                <a:solidFill>
                  <a:schemeClr val="accent4"/>
                </a:solidFill>
                <a:latin typeface="Calibri"/>
                <a:ea typeface="Calibri"/>
                <a:cs typeface="Calibri"/>
                <a:sym typeface="Calibri"/>
              </a:rPr>
              <a:t>Che cos’è la Disprassia </a:t>
            </a:r>
            <a:endParaRPr/>
          </a:p>
        </p:txBody>
      </p:sp>
      <p:pic>
        <p:nvPicPr>
          <p:cNvPr descr="C:\Users\user\Desktop\SEMINARIO DISPRASSIA 19 FEBBRAIO 2016\immagini disprassia\logo AIDEE.bmp" id="235" name="Google Shape;235;p17"/>
          <p:cNvPicPr preferRelativeResize="0"/>
          <p:nvPr/>
        </p:nvPicPr>
        <p:blipFill rotWithShape="1">
          <a:blip r:embed="rId3">
            <a:alphaModFix/>
          </a:blip>
          <a:srcRect b="0" l="0" r="0" t="0"/>
          <a:stretch/>
        </p:blipFill>
        <p:spPr>
          <a:xfrm>
            <a:off x="7812360" y="0"/>
            <a:ext cx="1331640" cy="12325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4000"/>
          </a:blip>
          <a:stretch>
            <a:fillRect/>
          </a:stretch>
        </a:blipFill>
      </p:bgPr>
    </p:bg>
    <p:spTree>
      <p:nvGrpSpPr>
        <p:cNvPr id="239" name="Shape 239"/>
        <p:cNvGrpSpPr/>
        <p:nvPr/>
      </p:nvGrpSpPr>
      <p:grpSpPr>
        <a:xfrm>
          <a:off x="0" y="0"/>
          <a:ext cx="0" cy="0"/>
          <a:chOff x="0" y="0"/>
          <a:chExt cx="0" cy="0"/>
        </a:xfrm>
      </p:grpSpPr>
      <p:sp>
        <p:nvSpPr>
          <p:cNvPr id="240" name="Google Shape;240;p18"/>
          <p:cNvSpPr txBox="1"/>
          <p:nvPr>
            <p:ph type="title"/>
          </p:nvPr>
        </p:nvSpPr>
        <p:spPr>
          <a:xfrm>
            <a:off x="760134" y="277736"/>
            <a:ext cx="8229600" cy="708688"/>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5400"/>
              <a:buFont typeface="Calibri"/>
              <a:buNone/>
            </a:pPr>
            <a:r>
              <a:rPr b="1" lang="it-IT" sz="5400">
                <a:solidFill>
                  <a:srgbClr val="002060"/>
                </a:solidFill>
                <a:latin typeface="Calibri"/>
                <a:ea typeface="Calibri"/>
                <a:cs typeface="Calibri"/>
                <a:sym typeface="Calibri"/>
              </a:rPr>
              <a:t>DISPRASSIA</a:t>
            </a:r>
            <a:endParaRPr sz="5400">
              <a:latin typeface="Calibri"/>
              <a:ea typeface="Calibri"/>
              <a:cs typeface="Calibri"/>
              <a:sym typeface="Calibri"/>
            </a:endParaRPr>
          </a:p>
        </p:txBody>
      </p:sp>
      <p:sp>
        <p:nvSpPr>
          <p:cNvPr id="241" name="Google Shape;241;p18"/>
          <p:cNvSpPr txBox="1"/>
          <p:nvPr>
            <p:ph idx="1" type="body"/>
          </p:nvPr>
        </p:nvSpPr>
        <p:spPr>
          <a:xfrm>
            <a:off x="0" y="1484784"/>
            <a:ext cx="9144000" cy="512784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480"/>
              </a:spcBef>
              <a:spcAft>
                <a:spcPts val="0"/>
              </a:spcAft>
              <a:buClr>
                <a:schemeClr val="dk2"/>
              </a:buClr>
              <a:buSzPts val="2400"/>
              <a:buNone/>
            </a:pPr>
            <a:r>
              <a:rPr b="1" lang="it-IT" sz="2400">
                <a:solidFill>
                  <a:schemeClr val="dk2"/>
                </a:solidFill>
                <a:latin typeface="Calibri"/>
                <a:ea typeface="Calibri"/>
                <a:cs typeface="Calibri"/>
                <a:sym typeface="Calibri"/>
              </a:rPr>
              <a:t>Solitamente due o più forme correlano tra loro</a:t>
            </a:r>
            <a:endParaRPr/>
          </a:p>
        </p:txBody>
      </p:sp>
      <p:sp>
        <p:nvSpPr>
          <p:cNvPr id="242" name="Google Shape;242;p18"/>
          <p:cNvSpPr/>
          <p:nvPr/>
        </p:nvSpPr>
        <p:spPr>
          <a:xfrm>
            <a:off x="251520" y="2348880"/>
            <a:ext cx="2736304" cy="93610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VERBALE</a:t>
            </a:r>
            <a:endParaRPr sz="2800">
              <a:solidFill>
                <a:schemeClr val="lt1"/>
              </a:solidFill>
              <a:latin typeface="Calibri"/>
              <a:ea typeface="Calibri"/>
              <a:cs typeface="Calibri"/>
              <a:sym typeface="Calibri"/>
            </a:endParaRPr>
          </a:p>
        </p:txBody>
      </p:sp>
      <p:sp>
        <p:nvSpPr>
          <p:cNvPr id="243" name="Google Shape;243;p18"/>
          <p:cNvSpPr/>
          <p:nvPr/>
        </p:nvSpPr>
        <p:spPr>
          <a:xfrm>
            <a:off x="3563888" y="2276872"/>
            <a:ext cx="2376264" cy="93610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ORALE</a:t>
            </a:r>
            <a:endParaRPr/>
          </a:p>
        </p:txBody>
      </p:sp>
      <p:sp>
        <p:nvSpPr>
          <p:cNvPr id="244" name="Google Shape;244;p18"/>
          <p:cNvSpPr/>
          <p:nvPr/>
        </p:nvSpPr>
        <p:spPr>
          <a:xfrm>
            <a:off x="6732240" y="4653136"/>
            <a:ext cx="2232248" cy="93610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SCRITTURA</a:t>
            </a:r>
            <a:endParaRPr/>
          </a:p>
        </p:txBody>
      </p:sp>
      <p:sp>
        <p:nvSpPr>
          <p:cNvPr id="245" name="Google Shape;245;p18"/>
          <p:cNvSpPr/>
          <p:nvPr/>
        </p:nvSpPr>
        <p:spPr>
          <a:xfrm>
            <a:off x="179512" y="3717032"/>
            <a:ext cx="2736304" cy="93610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ABBIGLIAMENTO</a:t>
            </a:r>
            <a:endParaRPr/>
          </a:p>
        </p:txBody>
      </p:sp>
      <p:sp>
        <p:nvSpPr>
          <p:cNvPr id="246" name="Google Shape;246;p18"/>
          <p:cNvSpPr/>
          <p:nvPr/>
        </p:nvSpPr>
        <p:spPr>
          <a:xfrm>
            <a:off x="3059832" y="4005064"/>
            <a:ext cx="2016224" cy="108012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MARCIA</a:t>
            </a:r>
            <a:endParaRPr/>
          </a:p>
        </p:txBody>
      </p:sp>
      <p:sp>
        <p:nvSpPr>
          <p:cNvPr id="247" name="Google Shape;247;p18"/>
          <p:cNvSpPr/>
          <p:nvPr/>
        </p:nvSpPr>
        <p:spPr>
          <a:xfrm>
            <a:off x="6372200" y="2276872"/>
            <a:ext cx="2448272" cy="936104"/>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SGUARDO</a:t>
            </a:r>
            <a:endParaRPr/>
          </a:p>
        </p:txBody>
      </p:sp>
      <p:sp>
        <p:nvSpPr>
          <p:cNvPr id="248" name="Google Shape;248;p18"/>
          <p:cNvSpPr/>
          <p:nvPr/>
        </p:nvSpPr>
        <p:spPr>
          <a:xfrm>
            <a:off x="5724128" y="3591508"/>
            <a:ext cx="2304256" cy="9144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800">
                <a:solidFill>
                  <a:schemeClr val="lt1"/>
                </a:solidFill>
                <a:latin typeface="Calibri"/>
                <a:ea typeface="Calibri"/>
                <a:cs typeface="Calibri"/>
                <a:sym typeface="Calibri"/>
              </a:rPr>
              <a:t>COSTRUTTIVA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5000"/>
          </a:blip>
          <a:stretch>
            <a:fillRect/>
          </a:stretch>
        </a:blipFill>
      </p:bgPr>
    </p:bg>
    <p:spTree>
      <p:nvGrpSpPr>
        <p:cNvPr id="254" name="Shape 254"/>
        <p:cNvGrpSpPr/>
        <p:nvPr/>
      </p:nvGrpSpPr>
      <p:grpSpPr>
        <a:xfrm>
          <a:off x="0" y="0"/>
          <a:ext cx="0" cy="0"/>
          <a:chOff x="0" y="0"/>
          <a:chExt cx="0" cy="0"/>
        </a:xfrm>
      </p:grpSpPr>
      <p:sp>
        <p:nvSpPr>
          <p:cNvPr id="255" name="Google Shape;255;p19"/>
          <p:cNvSpPr txBox="1"/>
          <p:nvPr/>
        </p:nvSpPr>
        <p:spPr>
          <a:xfrm>
            <a:off x="6958013" y="6453188"/>
            <a:ext cx="2133600" cy="331787"/>
          </a:xfrm>
          <a:prstGeom prst="rect">
            <a:avLst/>
          </a:prstGeom>
          <a:noFill/>
          <a:ln>
            <a:noFill/>
          </a:ln>
        </p:spPr>
        <p:txBody>
          <a:bodyPr anchorCtr="0" anchor="t" bIns="46025" lIns="92075" spcFirstLastPara="1" rIns="92075" wrap="square" tIns="46025">
            <a:noAutofit/>
          </a:bodyPr>
          <a:lstStyle/>
          <a:p>
            <a:pPr indent="0" lvl="0" marL="0" marR="0" rtl="0" algn="r">
              <a:spcBef>
                <a:spcPts val="0"/>
              </a:spcBef>
              <a:spcAft>
                <a:spcPts val="0"/>
              </a:spcAft>
              <a:buNone/>
            </a:pPr>
            <a:fld id="{00000000-1234-1234-1234-123412341234}" type="slidenum">
              <a:rPr lang="it-IT"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
        <p:nvSpPr>
          <p:cNvPr id="256" name="Google Shape;256;p19"/>
          <p:cNvSpPr txBox="1"/>
          <p:nvPr/>
        </p:nvSpPr>
        <p:spPr>
          <a:xfrm>
            <a:off x="2484438" y="261566"/>
            <a:ext cx="5750768" cy="9175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800">
                <a:solidFill>
                  <a:srgbClr val="F2F2F2"/>
                </a:solidFill>
                <a:latin typeface="Dancing Script"/>
                <a:ea typeface="Dancing Script"/>
                <a:cs typeface="Dancing Script"/>
                <a:sym typeface="Dancing Script"/>
              </a:rPr>
              <a:t>ALLA  SCUOLA  MATERNA</a:t>
            </a:r>
            <a:endParaRPr/>
          </a:p>
          <a:p>
            <a:pPr indent="0" lvl="0" marL="0" marR="0" rtl="0" algn="ctr">
              <a:lnSpc>
                <a:spcPct val="150000"/>
              </a:lnSpc>
              <a:spcBef>
                <a:spcPts val="0"/>
              </a:spcBef>
              <a:spcAft>
                <a:spcPts val="0"/>
              </a:spcAft>
              <a:buNone/>
            </a:pPr>
            <a:r>
              <a:rPr b="1" i="1" lang="it-IT" sz="1800">
                <a:solidFill>
                  <a:srgbClr val="F2F2F2"/>
                </a:solidFill>
                <a:latin typeface="Dancing Script"/>
                <a:ea typeface="Dancing Script"/>
                <a:cs typeface="Dancing Script"/>
                <a:sym typeface="Dancing Script"/>
              </a:rPr>
              <a:t>COSA  DOBBIAMO  OSSERVARE ?</a:t>
            </a:r>
            <a:endParaRPr/>
          </a:p>
        </p:txBody>
      </p:sp>
      <p:sp>
        <p:nvSpPr>
          <p:cNvPr id="257" name="Google Shape;257;p19"/>
          <p:cNvSpPr txBox="1"/>
          <p:nvPr/>
        </p:nvSpPr>
        <p:spPr>
          <a:xfrm>
            <a:off x="179388" y="2439988"/>
            <a:ext cx="2305050" cy="2308324"/>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FF00"/>
                </a:solidFill>
                <a:latin typeface="Arial"/>
                <a:ea typeface="Arial"/>
                <a:cs typeface="Arial"/>
                <a:sym typeface="Arial"/>
              </a:rPr>
              <a:t>AUTONOMIE</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Vestirsi/svestirsi, utilizzo delle posate, ig.personale, gestione materiale personale …</a:t>
            </a:r>
            <a:endParaRPr/>
          </a:p>
        </p:txBody>
      </p:sp>
      <p:sp>
        <p:nvSpPr>
          <p:cNvPr id="258" name="Google Shape;258;p19"/>
          <p:cNvSpPr txBox="1"/>
          <p:nvPr/>
        </p:nvSpPr>
        <p:spPr>
          <a:xfrm>
            <a:off x="2843808" y="1486727"/>
            <a:ext cx="2663825" cy="2308324"/>
          </a:xfrm>
          <a:prstGeom prst="rect">
            <a:avLst/>
          </a:prstGeom>
          <a:solidFill>
            <a:srgbClr val="FFFE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9900"/>
                </a:solidFill>
                <a:latin typeface="Arial"/>
                <a:ea typeface="Arial"/>
                <a:cs typeface="Arial"/>
                <a:sym typeface="Arial"/>
              </a:rPr>
              <a:t>ABILITÀ MANUALI</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Puzzle, utilizzo delle forbici, costruzioni, aprire/chiudere barattoli, disegno, abilità grafiche …</a:t>
            </a:r>
            <a:endParaRPr/>
          </a:p>
        </p:txBody>
      </p:sp>
      <p:sp>
        <p:nvSpPr>
          <p:cNvPr id="259" name="Google Shape;259;p19"/>
          <p:cNvSpPr txBox="1"/>
          <p:nvPr/>
        </p:nvSpPr>
        <p:spPr>
          <a:xfrm>
            <a:off x="2677730" y="4652962"/>
            <a:ext cx="2651125" cy="1558925"/>
          </a:xfrm>
          <a:prstGeom prst="rect">
            <a:avLst/>
          </a:prstGeom>
          <a:solidFill>
            <a:srgbClr val="B2A0C7"/>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9900"/>
                </a:solidFill>
                <a:latin typeface="Arial"/>
                <a:ea typeface="Arial"/>
                <a:cs typeface="Arial"/>
                <a:sym typeface="Arial"/>
              </a:rPr>
              <a:t>MOTRICITÀ GLOBALE</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Movimento nello spazio, coordinazione, equilibrio, gioco con la palla …</a:t>
            </a:r>
            <a:endParaRPr/>
          </a:p>
        </p:txBody>
      </p:sp>
      <p:sp>
        <p:nvSpPr>
          <p:cNvPr id="260" name="Google Shape;260;p19"/>
          <p:cNvSpPr txBox="1"/>
          <p:nvPr/>
        </p:nvSpPr>
        <p:spPr>
          <a:xfrm>
            <a:off x="5653088" y="2628900"/>
            <a:ext cx="3240087" cy="3392488"/>
          </a:xfrm>
          <a:prstGeom prst="rect">
            <a:avLst/>
          </a:prstGeom>
          <a:solidFill>
            <a:srgbClr val="D99593"/>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FF00"/>
                </a:solidFill>
                <a:latin typeface="Arial"/>
                <a:ea typeface="Arial"/>
                <a:cs typeface="Arial"/>
                <a:sym typeface="Arial"/>
              </a:rPr>
              <a:t>COMPORTAMENTO e </a:t>
            </a:r>
            <a:endParaRPr/>
          </a:p>
          <a:p>
            <a:pPr indent="0" lvl="0" marL="0" marR="0" rtl="0" algn="ctr">
              <a:lnSpc>
                <a:spcPct val="150000"/>
              </a:lnSpc>
              <a:spcBef>
                <a:spcPts val="0"/>
              </a:spcBef>
              <a:spcAft>
                <a:spcPts val="0"/>
              </a:spcAft>
              <a:buNone/>
            </a:pPr>
            <a:r>
              <a:rPr b="1" i="1" lang="it-IT" sz="1600">
                <a:solidFill>
                  <a:srgbClr val="FFFF00"/>
                </a:solidFill>
                <a:latin typeface="Arial"/>
                <a:ea typeface="Arial"/>
                <a:cs typeface="Arial"/>
                <a:sym typeface="Arial"/>
              </a:rPr>
              <a:t>RELAZIONI SOCIALI</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Integrazione nel gruppo, capacità di adattamento a cambiamenti/situazioni nuove, approccio vs impegno motorio e fisico, rifiuto vs particolari attività, reazioni di fronte all’insuccesso, autostima …</a:t>
            </a:r>
            <a:endParaRPr/>
          </a:p>
        </p:txBody>
      </p:sp>
      <p:sp>
        <p:nvSpPr>
          <p:cNvPr id="261" name="Google Shape;261;p19"/>
          <p:cNvSpPr/>
          <p:nvPr/>
        </p:nvSpPr>
        <p:spPr>
          <a:xfrm>
            <a:off x="87313" y="115888"/>
            <a:ext cx="8732837" cy="600807"/>
          </a:xfrm>
          <a:prstGeom prst="rect">
            <a:avLst/>
          </a:prstGeom>
          <a:noFill/>
          <a:ln>
            <a:noFill/>
          </a:ln>
        </p:spPr>
        <p:txBody>
          <a:bodyPr anchorCtr="0" anchor="t" bIns="46025" lIns="92075" spcFirstLastPara="1" rIns="92075" wrap="square" tIns="46025">
            <a:spAutoFit/>
          </a:bodyPr>
          <a:lstStyle/>
          <a:p>
            <a:pPr indent="0" lvl="0" marL="0" marR="0" rtl="0" algn="l">
              <a:lnSpc>
                <a:spcPct val="150000"/>
              </a:lnSpc>
              <a:spcBef>
                <a:spcPts val="0"/>
              </a:spcBef>
              <a:spcAft>
                <a:spcPts val="0"/>
              </a:spcAft>
              <a:buNone/>
            </a:pPr>
            <a:r>
              <a:rPr b="1" lang="it-IT" sz="2400">
                <a:solidFill>
                  <a:schemeClr val="folHlink"/>
                </a:solidFill>
                <a:latin typeface="Dancing Script"/>
                <a:ea typeface="Dancing Script"/>
                <a:cs typeface="Dancing Script"/>
                <a:sym typeface="Dancing Script"/>
              </a:rPr>
              <a:t>DISPRASSIA</a:t>
            </a:r>
            <a:endParaRPr b="1" sz="2400">
              <a:solidFill>
                <a:schemeClr val="folHlink"/>
              </a:solidFill>
              <a:latin typeface="Dancing Script"/>
              <a:ea typeface="Dancing Script"/>
              <a:cs typeface="Dancing Script"/>
              <a:sym typeface="Dancing Script"/>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6" name="Shape 96"/>
        <p:cNvGrpSpPr/>
        <p:nvPr/>
      </p:nvGrpSpPr>
      <p:grpSpPr>
        <a:xfrm>
          <a:off x="0" y="0"/>
          <a:ext cx="0" cy="0"/>
          <a:chOff x="0" y="0"/>
          <a:chExt cx="0" cy="0"/>
        </a:xfrm>
      </p:grpSpPr>
      <p:sp>
        <p:nvSpPr>
          <p:cNvPr id="97" name="Google Shape;97;p2"/>
          <p:cNvSpPr txBox="1"/>
          <p:nvPr>
            <p:ph idx="1" type="body"/>
          </p:nvPr>
        </p:nvSpPr>
        <p:spPr>
          <a:xfrm>
            <a:off x="107504" y="404664"/>
            <a:ext cx="8769152" cy="3664502"/>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FFFF00"/>
              </a:buClr>
              <a:buSzPct val="100000"/>
              <a:buChar char="•"/>
            </a:pPr>
            <a:r>
              <a:rPr b="1" lang="it-IT">
                <a:solidFill>
                  <a:srgbClr val="FFFF00"/>
                </a:solidFill>
              </a:rPr>
              <a:t>È necessario trovare rimedi, strategie di tipo didattico e/o riabilitativo per evitare quanto più possibile che si instauri nel bambino l’idea di essere incapace oppure intellettivamente inadeguato</a:t>
            </a:r>
            <a:endParaRPr/>
          </a:p>
          <a:p>
            <a:pPr indent="-154940" lvl="0" marL="342900" rtl="0" algn="l">
              <a:spcBef>
                <a:spcPts val="592"/>
              </a:spcBef>
              <a:spcAft>
                <a:spcPts val="0"/>
              </a:spcAft>
              <a:buClr>
                <a:schemeClr val="dk1"/>
              </a:buClr>
              <a:buSzPct val="100000"/>
              <a:buNone/>
            </a:pPr>
            <a:r>
              <a:t/>
            </a:r>
            <a:endParaRPr b="1">
              <a:solidFill>
                <a:srgbClr val="FFFF00"/>
              </a:solidFill>
            </a:endParaRPr>
          </a:p>
          <a:p>
            <a:pPr indent="-342900" lvl="0" marL="342900" rtl="0" algn="l">
              <a:spcBef>
                <a:spcPts val="592"/>
              </a:spcBef>
              <a:spcAft>
                <a:spcPts val="0"/>
              </a:spcAft>
              <a:buClr>
                <a:srgbClr val="FFFF00"/>
              </a:buClr>
              <a:buSzPct val="100000"/>
              <a:buChar char="•"/>
            </a:pPr>
            <a:r>
              <a:rPr b="1" lang="it-IT">
                <a:solidFill>
                  <a:srgbClr val="FFFF00"/>
                </a:solidFill>
              </a:rPr>
              <a:t>Purtroppo ciò accade spesso e ci si ritrova di fronte un bambino/ragazzo «svogliato» ovvero a cui è svanita la voglia di imparare e tutte  le emozioni che fungevano da motore verso l’ apprendimento</a:t>
            </a:r>
            <a:r>
              <a:rPr lang="it-IT" sz="1800">
                <a:solidFill>
                  <a:srgbClr val="FFFF00"/>
                </a:solidFill>
              </a:rPr>
              <a:t>.</a:t>
            </a:r>
            <a:endParaRPr/>
          </a:p>
        </p:txBody>
      </p:sp>
      <p:pic>
        <p:nvPicPr>
          <p:cNvPr id="98" name="Google Shape;98;p2"/>
          <p:cNvPicPr preferRelativeResize="0"/>
          <p:nvPr/>
        </p:nvPicPr>
        <p:blipFill rotWithShape="1">
          <a:blip r:embed="rId3">
            <a:alphaModFix/>
          </a:blip>
          <a:srcRect b="0" l="0" r="0" t="0"/>
          <a:stretch/>
        </p:blipFill>
        <p:spPr>
          <a:xfrm>
            <a:off x="6269363" y="4237718"/>
            <a:ext cx="2708867" cy="250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1000"/>
          </a:blip>
          <a:stretch>
            <a:fillRect/>
          </a:stretch>
        </a:blipFill>
      </p:bgPr>
    </p:bg>
    <p:spTree>
      <p:nvGrpSpPr>
        <p:cNvPr id="267" name="Shape 267"/>
        <p:cNvGrpSpPr/>
        <p:nvPr/>
      </p:nvGrpSpPr>
      <p:grpSpPr>
        <a:xfrm>
          <a:off x="0" y="0"/>
          <a:ext cx="0" cy="0"/>
          <a:chOff x="0" y="0"/>
          <a:chExt cx="0" cy="0"/>
        </a:xfrm>
      </p:grpSpPr>
      <p:sp>
        <p:nvSpPr>
          <p:cNvPr id="268" name="Google Shape;268;p20"/>
          <p:cNvSpPr txBox="1"/>
          <p:nvPr/>
        </p:nvSpPr>
        <p:spPr>
          <a:xfrm>
            <a:off x="6958013" y="6453188"/>
            <a:ext cx="2133600" cy="331787"/>
          </a:xfrm>
          <a:prstGeom prst="rect">
            <a:avLst/>
          </a:prstGeom>
          <a:noFill/>
          <a:ln>
            <a:noFill/>
          </a:ln>
        </p:spPr>
        <p:txBody>
          <a:bodyPr anchorCtr="0" anchor="t" bIns="46025" lIns="92075" spcFirstLastPara="1" rIns="92075" wrap="square" tIns="46025">
            <a:noAutofit/>
          </a:bodyPr>
          <a:lstStyle/>
          <a:p>
            <a:pPr indent="0" lvl="0" marL="0" marR="0" rtl="0" algn="r">
              <a:spcBef>
                <a:spcPts val="0"/>
              </a:spcBef>
              <a:spcAft>
                <a:spcPts val="0"/>
              </a:spcAft>
              <a:buNone/>
            </a:pPr>
            <a:fld id="{00000000-1234-1234-1234-123412341234}" type="slidenum">
              <a:rPr lang="it-IT"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
        <p:nvSpPr>
          <p:cNvPr id="269" name="Google Shape;269;p20"/>
          <p:cNvSpPr txBox="1"/>
          <p:nvPr/>
        </p:nvSpPr>
        <p:spPr>
          <a:xfrm>
            <a:off x="3250426" y="1628800"/>
            <a:ext cx="2305050" cy="2308324"/>
          </a:xfrm>
          <a:prstGeom prst="rect">
            <a:avLst/>
          </a:prstGeom>
          <a:solidFill>
            <a:srgbClr val="FFFE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9900"/>
                </a:solidFill>
                <a:latin typeface="Arial"/>
                <a:ea typeface="Arial"/>
                <a:cs typeface="Arial"/>
                <a:sym typeface="Arial"/>
              </a:rPr>
              <a:t>AUTONOMIE</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Vestirsi/svestirsi, utilizzo delle posate, igiene personale, gestione materiale personale...</a:t>
            </a:r>
            <a:endParaRPr/>
          </a:p>
        </p:txBody>
      </p:sp>
      <p:sp>
        <p:nvSpPr>
          <p:cNvPr id="270" name="Google Shape;270;p20"/>
          <p:cNvSpPr txBox="1"/>
          <p:nvPr/>
        </p:nvSpPr>
        <p:spPr>
          <a:xfrm>
            <a:off x="3073399" y="4033900"/>
            <a:ext cx="2651125" cy="2308324"/>
          </a:xfrm>
          <a:prstGeom prst="rect">
            <a:avLst/>
          </a:prstGeom>
          <a:solidFill>
            <a:srgbClr val="B2A0C7"/>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chemeClr val="dk2"/>
                </a:solidFill>
                <a:latin typeface="Arial"/>
                <a:ea typeface="Arial"/>
                <a:cs typeface="Arial"/>
                <a:sym typeface="Arial"/>
              </a:rPr>
              <a:t>MOTRICITÀ GLOBALE</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Movimento nello spazio, coordinazione, equilibrio, gioco con la palla , difficoltà a riprodurre esercizi ginnici …</a:t>
            </a:r>
            <a:endParaRPr/>
          </a:p>
        </p:txBody>
      </p:sp>
      <p:sp>
        <p:nvSpPr>
          <p:cNvPr id="271" name="Google Shape;271;p20"/>
          <p:cNvSpPr txBox="1"/>
          <p:nvPr/>
        </p:nvSpPr>
        <p:spPr>
          <a:xfrm>
            <a:off x="107950" y="2484438"/>
            <a:ext cx="2808288" cy="3392487"/>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FFFF00"/>
                </a:solidFill>
                <a:latin typeface="Arial"/>
                <a:ea typeface="Arial"/>
                <a:cs typeface="Arial"/>
                <a:sym typeface="Arial"/>
              </a:rPr>
              <a:t>APPRENDIMENTI SCOLASTICI</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Grafomotricità (disgrafia), utilizzo dello spazio (foglio, incolonnamento), org. dello studio, org. del materiale scolastico, copia dalla lavagna, utilizzo di strumenti tecnici …  </a:t>
            </a:r>
            <a:endParaRPr/>
          </a:p>
        </p:txBody>
      </p:sp>
      <p:sp>
        <p:nvSpPr>
          <p:cNvPr id="272" name="Google Shape;272;p20"/>
          <p:cNvSpPr/>
          <p:nvPr/>
        </p:nvSpPr>
        <p:spPr>
          <a:xfrm>
            <a:off x="87313" y="125413"/>
            <a:ext cx="8732837" cy="600807"/>
          </a:xfrm>
          <a:prstGeom prst="rect">
            <a:avLst/>
          </a:prstGeom>
          <a:noFill/>
          <a:ln>
            <a:noFill/>
          </a:ln>
        </p:spPr>
        <p:txBody>
          <a:bodyPr anchorCtr="0" anchor="t" bIns="46025" lIns="92075" spcFirstLastPara="1" rIns="92075" wrap="square" tIns="46025">
            <a:spAutoFit/>
          </a:bodyPr>
          <a:lstStyle/>
          <a:p>
            <a:pPr indent="0" lvl="0" marL="0" marR="0" rtl="0" algn="l">
              <a:lnSpc>
                <a:spcPct val="150000"/>
              </a:lnSpc>
              <a:spcBef>
                <a:spcPts val="0"/>
              </a:spcBef>
              <a:spcAft>
                <a:spcPts val="0"/>
              </a:spcAft>
              <a:buNone/>
            </a:pPr>
            <a:r>
              <a:rPr b="1" lang="it-IT" sz="2400">
                <a:solidFill>
                  <a:schemeClr val="dk1"/>
                </a:solidFill>
                <a:latin typeface="Dancing Script"/>
                <a:ea typeface="Dancing Script"/>
                <a:cs typeface="Dancing Script"/>
                <a:sym typeface="Dancing Script"/>
              </a:rPr>
              <a:t>DISPRASSIA</a:t>
            </a:r>
            <a:endParaRPr/>
          </a:p>
        </p:txBody>
      </p:sp>
      <p:sp>
        <p:nvSpPr>
          <p:cNvPr id="273" name="Google Shape;273;p20"/>
          <p:cNvSpPr txBox="1"/>
          <p:nvPr/>
        </p:nvSpPr>
        <p:spPr>
          <a:xfrm>
            <a:off x="2717799" y="330535"/>
            <a:ext cx="4824413" cy="9175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800">
                <a:solidFill>
                  <a:schemeClr val="lt1"/>
                </a:solidFill>
                <a:latin typeface="Dancing Script"/>
                <a:ea typeface="Dancing Script"/>
                <a:cs typeface="Dancing Script"/>
                <a:sym typeface="Dancing Script"/>
              </a:rPr>
              <a:t>ALLA  SCUOLA  ELEMENTARE</a:t>
            </a:r>
            <a:endParaRPr/>
          </a:p>
          <a:p>
            <a:pPr indent="0" lvl="0" marL="0" marR="0" rtl="0" algn="ctr">
              <a:lnSpc>
                <a:spcPct val="150000"/>
              </a:lnSpc>
              <a:spcBef>
                <a:spcPts val="0"/>
              </a:spcBef>
              <a:spcAft>
                <a:spcPts val="0"/>
              </a:spcAft>
              <a:buNone/>
            </a:pPr>
            <a:r>
              <a:rPr b="1" i="1" lang="it-IT" sz="1800">
                <a:solidFill>
                  <a:schemeClr val="lt1"/>
                </a:solidFill>
                <a:latin typeface="Dancing Script"/>
                <a:ea typeface="Dancing Script"/>
                <a:cs typeface="Dancing Script"/>
                <a:sym typeface="Dancing Script"/>
              </a:rPr>
              <a:t>COSA  DOBBIAMO  OSSERVARE ?</a:t>
            </a:r>
            <a:endParaRPr/>
          </a:p>
        </p:txBody>
      </p:sp>
      <p:sp>
        <p:nvSpPr>
          <p:cNvPr id="274" name="Google Shape;274;p20"/>
          <p:cNvSpPr txBox="1"/>
          <p:nvPr/>
        </p:nvSpPr>
        <p:spPr>
          <a:xfrm>
            <a:off x="5760089" y="1916832"/>
            <a:ext cx="3203575" cy="3759200"/>
          </a:xfrm>
          <a:prstGeom prst="rect">
            <a:avLst/>
          </a:prstGeom>
          <a:solidFill>
            <a:srgbClr val="D99593"/>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it-IT" sz="1600">
                <a:solidFill>
                  <a:srgbClr val="99FF66"/>
                </a:solidFill>
                <a:latin typeface="Arial"/>
                <a:ea typeface="Arial"/>
                <a:cs typeface="Arial"/>
                <a:sym typeface="Arial"/>
              </a:rPr>
              <a:t>COMPORTAMENTO e </a:t>
            </a:r>
            <a:endParaRPr/>
          </a:p>
          <a:p>
            <a:pPr indent="0" lvl="0" marL="0" marR="0" rtl="0" algn="ctr">
              <a:lnSpc>
                <a:spcPct val="150000"/>
              </a:lnSpc>
              <a:spcBef>
                <a:spcPts val="0"/>
              </a:spcBef>
              <a:spcAft>
                <a:spcPts val="0"/>
              </a:spcAft>
              <a:buNone/>
            </a:pPr>
            <a:r>
              <a:rPr b="1" i="1" lang="it-IT" sz="1600">
                <a:solidFill>
                  <a:srgbClr val="99FF66"/>
                </a:solidFill>
                <a:latin typeface="Arial"/>
                <a:ea typeface="Arial"/>
                <a:cs typeface="Arial"/>
                <a:sym typeface="Arial"/>
              </a:rPr>
              <a:t>RELAZIONI SOCIALI</a:t>
            </a:r>
            <a:endParaRPr/>
          </a:p>
          <a:p>
            <a:pPr indent="0" lvl="0" marL="0" marR="0" rtl="0" algn="ctr">
              <a:lnSpc>
                <a:spcPct val="150000"/>
              </a:lnSpc>
              <a:spcBef>
                <a:spcPts val="0"/>
              </a:spcBef>
              <a:spcAft>
                <a:spcPts val="0"/>
              </a:spcAft>
              <a:buNone/>
            </a:pPr>
            <a:r>
              <a:rPr b="1" lang="it-IT" sz="1600">
                <a:solidFill>
                  <a:schemeClr val="dk2"/>
                </a:solidFill>
                <a:latin typeface="Arial"/>
                <a:ea typeface="Arial"/>
                <a:cs typeface="Arial"/>
                <a:sym typeface="Arial"/>
              </a:rPr>
              <a:t>Integrazione nel gruppo, capacità di adattamento a cambiamenti/situazioni nuove, approccio vs sport/impegno motorio, reazioni di fronte all’insuccesso, accettazione di ev. strumenti di supporto, autostima …</a:t>
            </a:r>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6000"/>
          </a:blip>
          <a:stretch>
            <a:fillRect/>
          </a:stretch>
        </a:blipFill>
      </p:bgPr>
    </p:bg>
    <p:spTree>
      <p:nvGrpSpPr>
        <p:cNvPr id="279" name="Shape 279"/>
        <p:cNvGrpSpPr/>
        <p:nvPr/>
      </p:nvGrpSpPr>
      <p:grpSpPr>
        <a:xfrm>
          <a:off x="0" y="0"/>
          <a:ext cx="0" cy="0"/>
          <a:chOff x="0" y="0"/>
          <a:chExt cx="0" cy="0"/>
        </a:xfrm>
      </p:grpSpPr>
      <p:grpSp>
        <p:nvGrpSpPr>
          <p:cNvPr id="280" name="Google Shape;280;p21"/>
          <p:cNvGrpSpPr/>
          <p:nvPr/>
        </p:nvGrpSpPr>
        <p:grpSpPr>
          <a:xfrm>
            <a:off x="1979712" y="507850"/>
            <a:ext cx="6768752" cy="5584073"/>
            <a:chOff x="0" y="31178"/>
            <a:chExt cx="6768752" cy="5584073"/>
          </a:xfrm>
        </p:grpSpPr>
        <p:sp>
          <p:nvSpPr>
            <p:cNvPr id="281" name="Google Shape;281;p21"/>
            <p:cNvSpPr/>
            <p:nvPr/>
          </p:nvSpPr>
          <p:spPr>
            <a:xfrm>
              <a:off x="0" y="31178"/>
              <a:ext cx="6768752" cy="2673929"/>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txBox="1"/>
            <p:nvPr/>
          </p:nvSpPr>
          <p:spPr>
            <a:xfrm>
              <a:off x="1621143" y="31178"/>
              <a:ext cx="5147608" cy="2673929"/>
            </a:xfrm>
            <a:prstGeom prst="rect">
              <a:avLst/>
            </a:prstGeom>
            <a:noFill/>
            <a:ln>
              <a:noFill/>
            </a:ln>
          </p:spPr>
          <p:txBody>
            <a:bodyPr anchorCtr="0" anchor="ctr" bIns="68575" lIns="68575" spcFirstLastPara="1" rIns="68575" wrap="square" tIns="68575">
              <a:noAutofit/>
            </a:bodyPr>
            <a:lstStyle/>
            <a:p>
              <a:pPr indent="0" lvl="0" marL="0" marR="0" rtl="0" algn="r">
                <a:lnSpc>
                  <a:spcPct val="90000"/>
                </a:lnSpc>
                <a:spcBef>
                  <a:spcPts val="0"/>
                </a:spcBef>
                <a:spcAft>
                  <a:spcPts val="0"/>
                </a:spcAft>
                <a:buNone/>
              </a:pPr>
              <a:r>
                <a:rPr b="1" lang="it-IT" sz="1800">
                  <a:solidFill>
                    <a:schemeClr val="lt1"/>
                  </a:solidFill>
                  <a:latin typeface="Calibri"/>
                  <a:ea typeface="Calibri"/>
                  <a:cs typeface="Calibri"/>
                  <a:sym typeface="Calibri"/>
                </a:rPr>
                <a:t>È in continuo movimento </a:t>
              </a:r>
              <a:endParaRPr/>
            </a:p>
            <a:p>
              <a:pPr indent="0" lvl="0" marL="0" marR="0" rtl="0" algn="r">
                <a:lnSpc>
                  <a:spcPct val="90000"/>
                </a:lnSpc>
                <a:spcBef>
                  <a:spcPts val="630"/>
                </a:spcBef>
                <a:spcAft>
                  <a:spcPts val="0"/>
                </a:spcAft>
                <a:buNone/>
              </a:pPr>
              <a:r>
                <a:rPr b="1" lang="it-IT" sz="1800">
                  <a:solidFill>
                    <a:schemeClr val="lt1"/>
                  </a:solidFill>
                  <a:latin typeface="Calibri"/>
                  <a:ea typeface="Calibri"/>
                  <a:cs typeface="Calibri"/>
                  <a:sym typeface="Calibri"/>
                </a:rPr>
                <a:t>Ha necessità di tempi lunghi per svolgere un qualsiasi compito e rinuncia se trova qualche difficoltà </a:t>
              </a:r>
              <a:endParaRPr/>
            </a:p>
            <a:p>
              <a:pPr indent="0" lvl="0" marL="0" marR="0" rtl="0" algn="r">
                <a:lnSpc>
                  <a:spcPct val="90000"/>
                </a:lnSpc>
                <a:spcBef>
                  <a:spcPts val="630"/>
                </a:spcBef>
                <a:spcAft>
                  <a:spcPts val="0"/>
                </a:spcAft>
                <a:buNone/>
              </a:pPr>
              <a:r>
                <a:rPr b="1" lang="it-IT" sz="1800">
                  <a:solidFill>
                    <a:schemeClr val="lt1"/>
                  </a:solidFill>
                  <a:latin typeface="Calibri"/>
                  <a:ea typeface="Calibri"/>
                  <a:cs typeface="Calibri"/>
                  <a:sym typeface="Calibri"/>
                </a:rPr>
                <a:t>Ha tempi brevi di attenzione (2 - 3 minuti) </a:t>
              </a:r>
              <a:endParaRPr/>
            </a:p>
            <a:p>
              <a:pPr indent="0" lvl="0" marL="0" marR="0" rtl="0" algn="r">
                <a:lnSpc>
                  <a:spcPct val="90000"/>
                </a:lnSpc>
                <a:spcBef>
                  <a:spcPts val="630"/>
                </a:spcBef>
                <a:spcAft>
                  <a:spcPts val="0"/>
                </a:spcAft>
                <a:buNone/>
              </a:pPr>
              <a:r>
                <a:rPr b="1" lang="it-IT" sz="1800">
                  <a:solidFill>
                    <a:schemeClr val="lt1"/>
                  </a:solidFill>
                  <a:latin typeface="Calibri"/>
                  <a:ea typeface="Calibri"/>
                  <a:cs typeface="Calibri"/>
                  <a:sym typeface="Calibri"/>
                </a:rPr>
                <a:t>Ha difficoltà di socializzazione </a:t>
              </a:r>
              <a:endParaRPr/>
            </a:p>
          </p:txBody>
        </p:sp>
        <p:sp>
          <p:nvSpPr>
            <p:cNvPr id="283" name="Google Shape;283;p21"/>
            <p:cNvSpPr/>
            <p:nvPr/>
          </p:nvSpPr>
          <p:spPr>
            <a:xfrm>
              <a:off x="72006" y="298581"/>
              <a:ext cx="1888535" cy="2139143"/>
            </a:xfrm>
            <a:prstGeom prst="roundRect">
              <a:avLst>
                <a:gd fmla="val 10000" name="adj"/>
              </a:avLst>
            </a:prstGeom>
            <a:blipFill rotWithShape="1">
              <a:blip r:embed="rId4">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0" y="2941322"/>
              <a:ext cx="6768752" cy="2673929"/>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txBox="1"/>
            <p:nvPr/>
          </p:nvSpPr>
          <p:spPr>
            <a:xfrm>
              <a:off x="1621143" y="2941322"/>
              <a:ext cx="5147608" cy="2673929"/>
            </a:xfrm>
            <a:prstGeom prst="rect">
              <a:avLst/>
            </a:prstGeom>
            <a:noFill/>
            <a:ln>
              <a:noFill/>
            </a:ln>
          </p:spPr>
          <p:txBody>
            <a:bodyPr anchorCtr="0" anchor="t" bIns="68575" lIns="68575" spcFirstLastPara="1" rIns="68575" wrap="square" tIns="68575">
              <a:noAutofit/>
            </a:bodyPr>
            <a:lstStyle/>
            <a:p>
              <a:pPr indent="0" lvl="0" marL="0" marR="0" rtl="0" algn="r">
                <a:lnSpc>
                  <a:spcPct val="90000"/>
                </a:lnSpc>
                <a:spcBef>
                  <a:spcPts val="0"/>
                </a:spcBef>
                <a:spcAft>
                  <a:spcPts val="0"/>
                </a:spcAft>
                <a:buNone/>
              </a:pPr>
              <a:r>
                <a:rPr b="1" lang="it-IT" sz="1800">
                  <a:solidFill>
                    <a:srgbClr val="FFC000"/>
                  </a:solidFill>
                  <a:latin typeface="Calibri"/>
                  <a:ea typeface="Calibri"/>
                  <a:cs typeface="Calibri"/>
                  <a:sym typeface="Calibri"/>
                </a:rPr>
                <a:t>Produce suoni isolati, ma non parole </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 Difficoltà ad articolare le parole </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A due anni produce meno di 50 parole</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 Non segue i ritmi </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 Non coordina i gesti al ritmo di una canzone</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 Confonde termini che indicano relazioni temporali </a:t>
              </a:r>
              <a:endParaRPr/>
            </a:p>
            <a:p>
              <a:pPr indent="0" lvl="0" marL="0" marR="0" rtl="0" algn="r">
                <a:lnSpc>
                  <a:spcPct val="90000"/>
                </a:lnSpc>
                <a:spcBef>
                  <a:spcPts val="630"/>
                </a:spcBef>
                <a:spcAft>
                  <a:spcPts val="0"/>
                </a:spcAft>
                <a:buNone/>
              </a:pPr>
              <a:r>
                <a:rPr b="1" lang="it-IT" sz="1800">
                  <a:solidFill>
                    <a:srgbClr val="FFC000"/>
                  </a:solidFill>
                  <a:latin typeface="Calibri"/>
                  <a:ea typeface="Calibri"/>
                  <a:cs typeface="Calibri"/>
                  <a:sym typeface="Calibri"/>
                </a:rPr>
                <a:t> Ha un repertorio limitato di gesti</a:t>
              </a:r>
              <a:endParaRPr/>
            </a:p>
            <a:p>
              <a:pPr indent="-57150" lvl="1" marL="171450" marR="0" rtl="0" algn="l">
                <a:lnSpc>
                  <a:spcPct val="90000"/>
                </a:lnSpc>
                <a:spcBef>
                  <a:spcPts val="63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6" name="Google Shape;286;p21"/>
            <p:cNvSpPr/>
            <p:nvPr/>
          </p:nvSpPr>
          <p:spPr>
            <a:xfrm>
              <a:off x="0" y="3227978"/>
              <a:ext cx="1888535" cy="2100617"/>
            </a:xfrm>
            <a:prstGeom prst="roundRect">
              <a:avLst>
                <a:gd fmla="val 10000" name="adj"/>
              </a:avLst>
            </a:prstGeom>
            <a:blipFill rotWithShape="1">
              <a:blip r:embed="rId5">
                <a:alphaModFix/>
              </a:blip>
              <a:stretch>
                <a:fillRect b="0" l="-999" r="-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21"/>
          <p:cNvSpPr txBox="1"/>
          <p:nvPr/>
        </p:nvSpPr>
        <p:spPr>
          <a:xfrm>
            <a:off x="-180528" y="3068960"/>
            <a:ext cx="190770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800">
                <a:solidFill>
                  <a:srgbClr val="FFFF00"/>
                </a:solidFill>
                <a:latin typeface="Calibri"/>
                <a:ea typeface="Calibri"/>
                <a:cs typeface="Calibri"/>
                <a:sym typeface="Calibri"/>
              </a:rPr>
              <a:t>In </a:t>
            </a:r>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età </a:t>
            </a:r>
            <a:endParaRPr b="1" sz="2800">
              <a:solidFill>
                <a:srgbClr val="FFFF00"/>
              </a:solidFill>
              <a:latin typeface="Calibri"/>
              <a:ea typeface="Calibri"/>
              <a:cs typeface="Calibri"/>
              <a:sym typeface="Calibri"/>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Pre</a:t>
            </a:r>
            <a:endParaRPr b="1" sz="2800">
              <a:solidFill>
                <a:srgbClr val="FFFF00"/>
              </a:solidFill>
              <a:latin typeface="Calibri"/>
              <a:ea typeface="Calibri"/>
              <a:cs typeface="Calibri"/>
              <a:sym typeface="Calibri"/>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scolare</a:t>
            </a:r>
            <a:r>
              <a:rPr b="1" lang="it-IT" sz="2800">
                <a:solidFill>
                  <a:schemeClr val="dk2"/>
                </a:solidFill>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8000"/>
          </a:blip>
          <a:stretch>
            <a:fillRect/>
          </a:stretch>
        </a:blipFill>
      </p:bgPr>
    </p:bg>
    <p:spTree>
      <p:nvGrpSpPr>
        <p:cNvPr id="292" name="Shape 292"/>
        <p:cNvGrpSpPr/>
        <p:nvPr/>
      </p:nvGrpSpPr>
      <p:grpSpPr>
        <a:xfrm>
          <a:off x="0" y="0"/>
          <a:ext cx="0" cy="0"/>
          <a:chOff x="0" y="0"/>
          <a:chExt cx="0" cy="0"/>
        </a:xfrm>
      </p:grpSpPr>
      <p:grpSp>
        <p:nvGrpSpPr>
          <p:cNvPr id="293" name="Google Shape;293;p22"/>
          <p:cNvGrpSpPr/>
          <p:nvPr/>
        </p:nvGrpSpPr>
        <p:grpSpPr>
          <a:xfrm>
            <a:off x="1613499" y="476672"/>
            <a:ext cx="7429170" cy="5615251"/>
            <a:chOff x="-150189" y="0"/>
            <a:chExt cx="7429170" cy="5615251"/>
          </a:xfrm>
        </p:grpSpPr>
        <p:sp>
          <p:nvSpPr>
            <p:cNvPr id="294" name="Google Shape;294;p22"/>
            <p:cNvSpPr/>
            <p:nvPr/>
          </p:nvSpPr>
          <p:spPr>
            <a:xfrm>
              <a:off x="150189" y="0"/>
              <a:ext cx="7128792" cy="2673929"/>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txBox="1"/>
            <p:nvPr/>
          </p:nvSpPr>
          <p:spPr>
            <a:xfrm>
              <a:off x="1843341" y="0"/>
              <a:ext cx="5435640" cy="2673929"/>
            </a:xfrm>
            <a:prstGeom prst="rect">
              <a:avLst/>
            </a:prstGeom>
            <a:noFill/>
            <a:ln>
              <a:noFill/>
            </a:ln>
          </p:spPr>
          <p:txBody>
            <a:bodyPr anchorCtr="0" anchor="t" bIns="38100" lIns="38100" spcFirstLastPara="1" rIns="38100" wrap="square" tIns="38100">
              <a:noAutofit/>
            </a:bodyPr>
            <a:lstStyle/>
            <a:p>
              <a:pPr indent="0" lvl="0" marL="0" marR="0" rtl="0" algn="r">
                <a:lnSpc>
                  <a:spcPct val="90000"/>
                </a:lnSpc>
                <a:spcBef>
                  <a:spcPts val="0"/>
                </a:spcBef>
                <a:spcAft>
                  <a:spcPts val="0"/>
                </a:spcAft>
                <a:buNone/>
              </a:pPr>
              <a:r>
                <a:rPr lang="it-IT" sz="1000">
                  <a:solidFill>
                    <a:schemeClr val="lt1"/>
                  </a:solidFill>
                  <a:latin typeface="Calibri"/>
                  <a:ea typeface="Calibri"/>
                  <a:cs typeface="Calibri"/>
                  <a:sym typeface="Calibri"/>
                </a:rPr>
                <a:t>. </a:t>
              </a:r>
              <a:r>
                <a:rPr b="1" lang="it-IT" sz="1600">
                  <a:solidFill>
                    <a:schemeClr val="lt1"/>
                  </a:solidFill>
                  <a:latin typeface="Calibri"/>
                  <a:ea typeface="Calibri"/>
                  <a:cs typeface="Calibri"/>
                  <a:sym typeface="Calibri"/>
                </a:rPr>
                <a:t>Sale e scende le scale solo con aiuto, </a:t>
              </a:r>
              <a:endParaRPr/>
            </a:p>
            <a:p>
              <a:pPr indent="0" lvl="0" marL="0" marR="0" rtl="0" algn="r">
                <a:lnSpc>
                  <a:spcPct val="90000"/>
                </a:lnSpc>
                <a:spcBef>
                  <a:spcPts val="560"/>
                </a:spcBef>
                <a:spcAft>
                  <a:spcPts val="0"/>
                </a:spcAft>
                <a:buNone/>
              </a:pPr>
              <a:r>
                <a:rPr b="1" lang="it-IT" sz="1600">
                  <a:solidFill>
                    <a:schemeClr val="lt1"/>
                  </a:solidFill>
                  <a:latin typeface="Calibri"/>
                  <a:ea typeface="Calibri"/>
                  <a:cs typeface="Calibri"/>
                  <a:sym typeface="Calibri"/>
                </a:rPr>
                <a:t>difficoltà a saltare un gradino </a:t>
              </a:r>
              <a:endParaRPr/>
            </a:p>
            <a:p>
              <a:pPr indent="-171450" lvl="1" marL="171450" marR="0" rtl="0" algn="r">
                <a:lnSpc>
                  <a:spcPct val="90000"/>
                </a:lnSpc>
                <a:spcBef>
                  <a:spcPts val="56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Viene imboccato o usa le dita </a:t>
              </a:r>
              <a:endParaRPr/>
            </a:p>
            <a:p>
              <a:pPr indent="-171450" lvl="1" marL="171450" marR="0" rtl="0" algn="r">
                <a:lnSpc>
                  <a:spcPct val="90000"/>
                </a:lnSpc>
                <a:spcBef>
                  <a:spcPts val="24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Non riesce a stare su un solo piede </a:t>
              </a:r>
              <a:endParaRPr/>
            </a:p>
            <a:p>
              <a:pPr indent="-171450" lvl="1" marL="171450" marR="0" rtl="0" algn="r">
                <a:lnSpc>
                  <a:spcPct val="90000"/>
                </a:lnSpc>
                <a:spcBef>
                  <a:spcPts val="24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Ha braccia rigide o cadenti lungo i fianchi quando cammina </a:t>
              </a:r>
              <a:endParaRPr/>
            </a:p>
            <a:p>
              <a:pPr indent="-171450" lvl="1" marL="171450" marR="0" rtl="0" algn="r">
                <a:lnSpc>
                  <a:spcPct val="90000"/>
                </a:lnSpc>
                <a:spcBef>
                  <a:spcPts val="24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Ha difficoltà a stare in equilibrio sulle punte dei piedi </a:t>
              </a:r>
              <a:endParaRPr/>
            </a:p>
            <a:p>
              <a:pPr indent="-171450" lvl="1" marL="171450" marR="0" rtl="0" algn="r">
                <a:lnSpc>
                  <a:spcPct val="90000"/>
                </a:lnSpc>
                <a:spcBef>
                  <a:spcPts val="24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Disegna a livello di scarabocchio</a:t>
              </a:r>
              <a:endParaRPr/>
            </a:p>
            <a:p>
              <a:pPr indent="-171450" lvl="1" marL="171450" marR="0" rtl="0" algn="r">
                <a:lnSpc>
                  <a:spcPct val="90000"/>
                </a:lnSpc>
                <a:spcBef>
                  <a:spcPts val="240"/>
                </a:spcBef>
                <a:spcAft>
                  <a:spcPts val="0"/>
                </a:spcAft>
                <a:buClr>
                  <a:schemeClr val="lt1"/>
                </a:buClr>
                <a:buSzPts val="1600"/>
                <a:buFont typeface="Calibri"/>
                <a:buChar char="•"/>
              </a:pPr>
              <a:r>
                <a:rPr b="1" i="0" lang="it-IT" sz="1600" u="none" cap="none" strike="noStrike">
                  <a:solidFill>
                    <a:schemeClr val="lt1"/>
                  </a:solidFill>
                  <a:latin typeface="Calibri"/>
                  <a:ea typeface="Calibri"/>
                  <a:cs typeface="Calibri"/>
                  <a:sym typeface="Calibri"/>
                </a:rPr>
                <a:t>Non riesce a usare le forbici </a:t>
              </a:r>
              <a:endParaRPr/>
            </a:p>
          </p:txBody>
        </p:sp>
        <p:sp>
          <p:nvSpPr>
            <p:cNvPr id="296" name="Google Shape;296;p22"/>
            <p:cNvSpPr/>
            <p:nvPr/>
          </p:nvSpPr>
          <p:spPr>
            <a:xfrm>
              <a:off x="-150189" y="267392"/>
              <a:ext cx="2561303" cy="2139143"/>
            </a:xfrm>
            <a:prstGeom prst="roundRect">
              <a:avLst>
                <a:gd fmla="val 10000" name="adj"/>
              </a:avLst>
            </a:prstGeom>
            <a:blipFill rotWithShape="1">
              <a:blip r:embed="rId4">
                <a:alphaModFix/>
              </a:blip>
              <a:stretch>
                <a:fillRect b="-46994" l="0" r="0" t="-46996"/>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p:nvPr/>
          </p:nvSpPr>
          <p:spPr>
            <a:xfrm>
              <a:off x="112271" y="2941322"/>
              <a:ext cx="7128792" cy="2673929"/>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txBox="1"/>
            <p:nvPr/>
          </p:nvSpPr>
          <p:spPr>
            <a:xfrm>
              <a:off x="1805423" y="2941322"/>
              <a:ext cx="5435640" cy="2673929"/>
            </a:xfrm>
            <a:prstGeom prst="rect">
              <a:avLst/>
            </a:prstGeom>
            <a:noFill/>
            <a:ln>
              <a:noFill/>
            </a:ln>
          </p:spPr>
          <p:txBody>
            <a:bodyPr anchorCtr="0" anchor="ctr" bIns="76200" lIns="76200" spcFirstLastPara="1" rIns="76200" wrap="square" tIns="76200">
              <a:noAutofit/>
            </a:bodyPr>
            <a:lstStyle/>
            <a:p>
              <a:pPr indent="0" lvl="0" marL="0" marR="0" rtl="0" algn="r">
                <a:lnSpc>
                  <a:spcPct val="90000"/>
                </a:lnSpc>
                <a:spcBef>
                  <a:spcPts val="0"/>
                </a:spcBef>
                <a:spcAft>
                  <a:spcPts val="0"/>
                </a:spcAft>
                <a:buNone/>
              </a:pPr>
              <a:r>
                <a:rPr lang="it-IT" sz="2000">
                  <a:solidFill>
                    <a:schemeClr val="lt1"/>
                  </a:solidFill>
                  <a:latin typeface="Calibri"/>
                  <a:ea typeface="Calibri"/>
                  <a:cs typeface="Calibri"/>
                  <a:sym typeface="Calibri"/>
                </a:rPr>
                <a:t> </a:t>
              </a:r>
              <a:r>
                <a:rPr b="1" lang="it-IT" sz="2000">
                  <a:solidFill>
                    <a:srgbClr val="FFFF00"/>
                  </a:solidFill>
                  <a:latin typeface="Calibri"/>
                  <a:ea typeface="Calibri"/>
                  <a:cs typeface="Calibri"/>
                  <a:sym typeface="Calibri"/>
                </a:rPr>
                <a:t>Non usa il triciclo e/o non riesce a pedalare</a:t>
              </a:r>
              <a:endParaRPr/>
            </a:p>
            <a:p>
              <a:pPr indent="0" lvl="0" marL="0" marR="0" rtl="0" algn="r">
                <a:lnSpc>
                  <a:spcPct val="90000"/>
                </a:lnSpc>
                <a:spcBef>
                  <a:spcPts val="700"/>
                </a:spcBef>
                <a:spcAft>
                  <a:spcPts val="0"/>
                </a:spcAft>
                <a:buNone/>
              </a:pPr>
              <a:r>
                <a:rPr b="1" lang="it-IT" sz="2000">
                  <a:solidFill>
                    <a:srgbClr val="FFFF00"/>
                  </a:solidFill>
                  <a:latin typeface="Calibri"/>
                  <a:ea typeface="Calibri"/>
                  <a:cs typeface="Calibri"/>
                  <a:sym typeface="Calibri"/>
                </a:rPr>
                <a:t> Non fa giochi di costruzione </a:t>
              </a:r>
              <a:endParaRPr/>
            </a:p>
            <a:p>
              <a:pPr indent="0" lvl="0" marL="0" marR="0" rtl="0" algn="r">
                <a:lnSpc>
                  <a:spcPct val="90000"/>
                </a:lnSpc>
                <a:spcBef>
                  <a:spcPts val="700"/>
                </a:spcBef>
                <a:spcAft>
                  <a:spcPts val="0"/>
                </a:spcAft>
                <a:buNone/>
              </a:pPr>
              <a:r>
                <a:rPr b="1" lang="it-IT" sz="2000">
                  <a:solidFill>
                    <a:srgbClr val="FFFF00"/>
                  </a:solidFill>
                  <a:latin typeface="Calibri"/>
                  <a:ea typeface="Calibri"/>
                  <a:cs typeface="Calibri"/>
                  <a:sym typeface="Calibri"/>
                </a:rPr>
                <a:t> difficoltà nell’infilare chiodini nei buchi </a:t>
              </a:r>
              <a:endParaRPr/>
            </a:p>
            <a:p>
              <a:pPr indent="0" lvl="0" marL="0" marR="0" rtl="0" algn="r">
                <a:lnSpc>
                  <a:spcPct val="90000"/>
                </a:lnSpc>
                <a:spcBef>
                  <a:spcPts val="700"/>
                </a:spcBef>
                <a:spcAft>
                  <a:spcPts val="0"/>
                </a:spcAft>
                <a:buNone/>
              </a:pPr>
              <a:r>
                <a:rPr b="1" lang="it-IT" sz="2000">
                  <a:solidFill>
                    <a:srgbClr val="FFFF00"/>
                  </a:solidFill>
                  <a:latin typeface="Calibri"/>
                  <a:ea typeface="Calibri"/>
                  <a:cs typeface="Calibri"/>
                  <a:sym typeface="Calibri"/>
                </a:rPr>
                <a:t> problemi nell’afferrare e manipolare oggetti </a:t>
              </a:r>
              <a:endParaRPr/>
            </a:p>
            <a:p>
              <a:pPr indent="0" lvl="0" marL="0" marR="0" rtl="0" algn="r">
                <a:lnSpc>
                  <a:spcPct val="90000"/>
                </a:lnSpc>
                <a:spcBef>
                  <a:spcPts val="700"/>
                </a:spcBef>
                <a:spcAft>
                  <a:spcPts val="0"/>
                </a:spcAft>
                <a:buNone/>
              </a:pPr>
              <a:r>
                <a:rPr b="1" lang="it-IT" sz="2000">
                  <a:solidFill>
                    <a:srgbClr val="FFFF00"/>
                  </a:solidFill>
                  <a:latin typeface="Calibri"/>
                  <a:ea typeface="Calibri"/>
                  <a:cs typeface="Calibri"/>
                  <a:sym typeface="Calibri"/>
                </a:rPr>
                <a:t> Non presenta sequenze di gioco simbolico oppure sono limitate </a:t>
              </a:r>
              <a:endParaRPr/>
            </a:p>
            <a:p>
              <a:pPr indent="0" lvl="0" marL="0" marR="0" rtl="0" algn="r">
                <a:lnSpc>
                  <a:spcPct val="90000"/>
                </a:lnSpc>
                <a:spcBef>
                  <a:spcPts val="700"/>
                </a:spcBef>
                <a:spcAft>
                  <a:spcPts val="0"/>
                </a:spcAft>
                <a:buNone/>
              </a:pPr>
              <a:r>
                <a:rPr b="1" lang="it-IT" sz="2000">
                  <a:solidFill>
                    <a:srgbClr val="FFFF00"/>
                  </a:solidFill>
                  <a:latin typeface="Calibri"/>
                  <a:ea typeface="Calibri"/>
                  <a:cs typeface="Calibri"/>
                  <a:sym typeface="Calibri"/>
                </a:rPr>
                <a:t> Evita e non ama fare puzzle</a:t>
              </a:r>
              <a:endParaRPr/>
            </a:p>
          </p:txBody>
        </p:sp>
        <p:sp>
          <p:nvSpPr>
            <p:cNvPr id="299" name="Google Shape;299;p22"/>
            <p:cNvSpPr/>
            <p:nvPr/>
          </p:nvSpPr>
          <p:spPr>
            <a:xfrm>
              <a:off x="-112271" y="3208715"/>
              <a:ext cx="2409631" cy="2139143"/>
            </a:xfrm>
            <a:prstGeom prst="roundRect">
              <a:avLst>
                <a:gd fmla="val 10000" name="adj"/>
              </a:avLst>
            </a:prstGeom>
            <a:blipFill rotWithShape="1">
              <a:blip r:embed="rId5">
                <a:alphaModFix/>
              </a:blip>
              <a:stretch>
                <a:fillRect b="0" l="-999" r="-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22"/>
          <p:cNvSpPr txBox="1"/>
          <p:nvPr/>
        </p:nvSpPr>
        <p:spPr>
          <a:xfrm>
            <a:off x="29886" y="1844824"/>
            <a:ext cx="1949826"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800">
                <a:solidFill>
                  <a:srgbClr val="FFFF00"/>
                </a:solidFill>
                <a:latin typeface="Calibri"/>
                <a:ea typeface="Calibri"/>
                <a:cs typeface="Calibri"/>
                <a:sym typeface="Calibri"/>
              </a:rPr>
              <a:t>In </a:t>
            </a:r>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età </a:t>
            </a:r>
            <a:endParaRPr b="1" sz="2800">
              <a:solidFill>
                <a:srgbClr val="FFFF00"/>
              </a:solidFill>
              <a:latin typeface="Calibri"/>
              <a:ea typeface="Calibri"/>
              <a:cs typeface="Calibri"/>
              <a:sym typeface="Calibri"/>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Pre</a:t>
            </a:r>
            <a:endParaRPr b="1" sz="2800">
              <a:solidFill>
                <a:srgbClr val="FFFF00"/>
              </a:solidFill>
              <a:latin typeface="Calibri"/>
              <a:ea typeface="Calibri"/>
              <a:cs typeface="Calibri"/>
              <a:sym typeface="Calibri"/>
            </a:endParaRPr>
          </a:p>
          <a:p>
            <a:pPr indent="0" lvl="0" marL="0" marR="0" rtl="0" algn="ctr">
              <a:spcBef>
                <a:spcPts val="0"/>
              </a:spcBef>
              <a:spcAft>
                <a:spcPts val="0"/>
              </a:spcAft>
              <a:buNone/>
            </a:pPr>
            <a:r>
              <a:rPr b="1" lang="it-IT" sz="2800">
                <a:solidFill>
                  <a:srgbClr val="FFFF00"/>
                </a:solidFill>
                <a:latin typeface="Calibri"/>
                <a:ea typeface="Calibri"/>
                <a:cs typeface="Calibri"/>
                <a:sym typeface="Calibri"/>
              </a:rPr>
              <a:t>scolare</a:t>
            </a:r>
            <a:r>
              <a:rPr b="1" lang="it-IT" sz="2800">
                <a:solidFill>
                  <a:schemeClr val="lt1"/>
                </a:solidFill>
                <a:latin typeface="Calibri"/>
                <a:ea typeface="Calibri"/>
                <a:cs typeface="Calibri"/>
                <a:sym typeface="Calibri"/>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4000"/>
          </a:blip>
          <a:stretch>
            <a:fillRect/>
          </a:stretch>
        </a:blipFill>
      </p:bgPr>
    </p:bg>
    <p:spTree>
      <p:nvGrpSpPr>
        <p:cNvPr id="304" name="Shape 304"/>
        <p:cNvGrpSpPr/>
        <p:nvPr/>
      </p:nvGrpSpPr>
      <p:grpSpPr>
        <a:xfrm>
          <a:off x="0" y="0"/>
          <a:ext cx="0" cy="0"/>
          <a:chOff x="0" y="0"/>
          <a:chExt cx="0" cy="0"/>
        </a:xfrm>
      </p:grpSpPr>
      <p:grpSp>
        <p:nvGrpSpPr>
          <p:cNvPr id="305" name="Google Shape;305;p23"/>
          <p:cNvGrpSpPr/>
          <p:nvPr/>
        </p:nvGrpSpPr>
        <p:grpSpPr>
          <a:xfrm>
            <a:off x="540477" y="334034"/>
            <a:ext cx="8063045" cy="6045915"/>
            <a:chOff x="925" y="1378"/>
            <a:chExt cx="8063045" cy="6045915"/>
          </a:xfrm>
        </p:grpSpPr>
        <p:sp>
          <p:nvSpPr>
            <p:cNvPr id="306" name="Google Shape;306;p23"/>
            <p:cNvSpPr/>
            <p:nvPr/>
          </p:nvSpPr>
          <p:spPr>
            <a:xfrm>
              <a:off x="925" y="1378"/>
              <a:ext cx="8063045"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txBox="1"/>
            <p:nvPr/>
          </p:nvSpPr>
          <p:spPr>
            <a:xfrm>
              <a:off x="57152" y="57605"/>
              <a:ext cx="7950591" cy="180729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00"/>
                </a:buClr>
                <a:buSzPts val="2400"/>
                <a:buFont typeface="Calibri"/>
                <a:buNone/>
              </a:pPr>
              <a:r>
                <a:rPr b="1" lang="it-IT" sz="2400">
                  <a:solidFill>
                    <a:srgbClr val="FFFF00"/>
                  </a:solidFill>
                  <a:latin typeface="Calibri"/>
                  <a:ea typeface="Calibri"/>
                  <a:cs typeface="Calibri"/>
                  <a:sym typeface="Calibri"/>
                </a:rPr>
                <a:t>ETÀ SCOLARE </a:t>
              </a:r>
              <a:endParaRPr/>
            </a:p>
            <a:p>
              <a:pPr indent="0" lvl="0" marL="0" marR="0" rtl="0" algn="l">
                <a:spcBef>
                  <a:spcPts val="0"/>
                </a:spcBef>
                <a:spcAft>
                  <a:spcPts val="0"/>
                </a:spcAft>
                <a:buNone/>
              </a:pPr>
              <a:r>
                <a:rPr b="1" lang="it-IT" sz="1600">
                  <a:solidFill>
                    <a:schemeClr val="lt1"/>
                  </a:solidFill>
                  <a:latin typeface="Calibri"/>
                  <a:ea typeface="Calibri"/>
                  <a:cs typeface="Calibri"/>
                  <a:sym typeface="Calibri"/>
                </a:rPr>
                <a:t>Facile distraibilità e tempi di attenzione molto brevi: questi bambini fanno fatica a seguire le spiegazioni dell’insegnante e a mantenere l’attenzione costante per un tempo prolungato e necessario allo svolgimento di un intero compito.</a:t>
              </a:r>
              <a:endParaRPr/>
            </a:p>
            <a:p>
              <a:pPr indent="0" lvl="0" marL="0" marR="0" rtl="0" algn="l">
                <a:spcBef>
                  <a:spcPts val="0"/>
                </a:spcBef>
                <a:spcAft>
                  <a:spcPts val="0"/>
                </a:spcAft>
                <a:buNone/>
              </a:pPr>
              <a:r>
                <a:rPr b="1" lang="it-IT" sz="1800">
                  <a:solidFill>
                    <a:srgbClr val="FFFF00"/>
                  </a:solidFill>
                  <a:latin typeface="Calibri"/>
                  <a:ea typeface="Calibri"/>
                  <a:cs typeface="Calibri"/>
                  <a:sym typeface="Calibri"/>
                </a:rPr>
                <a:t> </a:t>
              </a:r>
              <a:r>
                <a:rPr b="1" lang="it-IT" sz="2000">
                  <a:solidFill>
                    <a:srgbClr val="FFFF00"/>
                  </a:solidFill>
                  <a:latin typeface="Calibri"/>
                  <a:ea typeface="Calibri"/>
                  <a:cs typeface="Calibri"/>
                  <a:sym typeface="Calibri"/>
                </a:rPr>
                <a:t>Presentano difficolta</a:t>
              </a:r>
              <a:r>
                <a:rPr b="1" lang="it-IT" sz="2000">
                  <a:solidFill>
                    <a:schemeClr val="lt1"/>
                  </a:solidFill>
                  <a:latin typeface="Calibri"/>
                  <a:ea typeface="Calibri"/>
                  <a:cs typeface="Calibri"/>
                  <a:sym typeface="Calibri"/>
                </a:rPr>
                <a:t>: </a:t>
              </a:r>
              <a:endParaRPr/>
            </a:p>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3"/>
            <p:cNvSpPr/>
            <p:nvPr/>
          </p:nvSpPr>
          <p:spPr>
            <a:xfrm>
              <a:off x="925" y="2064463"/>
              <a:ext cx="5267030"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txBox="1"/>
            <p:nvPr/>
          </p:nvSpPr>
          <p:spPr>
            <a:xfrm>
              <a:off x="57152" y="2120690"/>
              <a:ext cx="5154576" cy="180729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it-IT" sz="2000">
                  <a:solidFill>
                    <a:srgbClr val="FFC000"/>
                  </a:solidFill>
                  <a:latin typeface="Calibri"/>
                  <a:ea typeface="Calibri"/>
                  <a:cs typeface="Calibri"/>
                  <a:sym typeface="Calibri"/>
                </a:rPr>
                <a:t>- nell’ apprendimento ed in particolare disgrafia</a:t>
              </a:r>
              <a:endParaRPr/>
            </a:p>
            <a:p>
              <a:pPr indent="0" lvl="0" marL="0" marR="0" rtl="0" algn="ctr">
                <a:lnSpc>
                  <a:spcPct val="90000"/>
                </a:lnSpc>
                <a:spcBef>
                  <a:spcPts val="700"/>
                </a:spcBef>
                <a:spcAft>
                  <a:spcPts val="0"/>
                </a:spcAft>
                <a:buNone/>
              </a:pPr>
              <a:r>
                <a:rPr b="1" lang="it-IT" sz="2000">
                  <a:solidFill>
                    <a:srgbClr val="FFC000"/>
                  </a:solidFill>
                  <a:latin typeface="Calibri"/>
                  <a:ea typeface="Calibri"/>
                  <a:cs typeface="Calibri"/>
                  <a:sym typeface="Calibri"/>
                </a:rPr>
                <a:t>- nell’esecuzione di compiti scolastici in classe, che migliorano in un rapporto individuale </a:t>
              </a:r>
              <a:endParaRPr/>
            </a:p>
            <a:p>
              <a:pPr indent="0" lvl="0" marL="0" marR="0" rtl="0" algn="ctr">
                <a:lnSpc>
                  <a:spcPct val="90000"/>
                </a:lnSpc>
                <a:spcBef>
                  <a:spcPts val="700"/>
                </a:spcBef>
                <a:spcAft>
                  <a:spcPts val="0"/>
                </a:spcAft>
                <a:buNone/>
              </a:pPr>
              <a:r>
                <a:t/>
              </a:r>
              <a:endParaRPr b="1" sz="2000">
                <a:solidFill>
                  <a:schemeClr val="lt1"/>
                </a:solidFill>
                <a:latin typeface="Calibri"/>
                <a:ea typeface="Calibri"/>
                <a:cs typeface="Calibri"/>
                <a:sym typeface="Calibri"/>
              </a:endParaRPr>
            </a:p>
          </p:txBody>
        </p:sp>
        <p:sp>
          <p:nvSpPr>
            <p:cNvPr id="310" name="Google Shape;310;p23"/>
            <p:cNvSpPr/>
            <p:nvPr/>
          </p:nvSpPr>
          <p:spPr>
            <a:xfrm>
              <a:off x="925" y="4127549"/>
              <a:ext cx="2579349"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txBox="1"/>
            <p:nvPr/>
          </p:nvSpPr>
          <p:spPr>
            <a:xfrm>
              <a:off x="57152" y="4183776"/>
              <a:ext cx="2466895" cy="180729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it-IT" sz="2000">
                  <a:solidFill>
                    <a:schemeClr val="lt1"/>
                  </a:solidFill>
                  <a:latin typeface="Calibri"/>
                  <a:ea typeface="Calibri"/>
                  <a:cs typeface="Calibri"/>
                  <a:sym typeface="Calibri"/>
                </a:rPr>
                <a:t>in matematica  </a:t>
              </a:r>
              <a:endParaRPr/>
            </a:p>
            <a:p>
              <a:pPr indent="0" lvl="0" marL="0" marR="0" rtl="0" algn="ctr">
                <a:lnSpc>
                  <a:spcPct val="90000"/>
                </a:lnSpc>
                <a:spcBef>
                  <a:spcPts val="700"/>
                </a:spcBef>
                <a:spcAft>
                  <a:spcPts val="0"/>
                </a:spcAft>
                <a:buNone/>
              </a:pPr>
              <a:r>
                <a:rPr b="1" lang="it-IT" sz="2000">
                  <a:solidFill>
                    <a:schemeClr val="lt1"/>
                  </a:solidFill>
                  <a:latin typeface="Calibri"/>
                  <a:ea typeface="Calibri"/>
                  <a:cs typeface="Calibri"/>
                  <a:sym typeface="Calibri"/>
                </a:rPr>
                <a:t>e nell’elaborazione scritta di storie strutturate </a:t>
              </a:r>
              <a:endParaRPr/>
            </a:p>
            <a:p>
              <a:pPr indent="0" lvl="0" marL="0" marR="0" rtl="0" algn="ctr">
                <a:lnSpc>
                  <a:spcPct val="90000"/>
                </a:lnSpc>
                <a:spcBef>
                  <a:spcPts val="700"/>
                </a:spcBef>
                <a:spcAft>
                  <a:spcPts val="0"/>
                </a:spcAft>
                <a:buNone/>
              </a:pPr>
              <a:r>
                <a:t/>
              </a:r>
              <a:endParaRPr b="1" sz="2000">
                <a:solidFill>
                  <a:schemeClr val="lt1"/>
                </a:solidFill>
                <a:latin typeface="Calibri"/>
                <a:ea typeface="Calibri"/>
                <a:cs typeface="Calibri"/>
                <a:sym typeface="Calibri"/>
              </a:endParaRPr>
            </a:p>
          </p:txBody>
        </p:sp>
        <p:sp>
          <p:nvSpPr>
            <p:cNvPr id="312" name="Google Shape;312;p23"/>
            <p:cNvSpPr/>
            <p:nvPr/>
          </p:nvSpPr>
          <p:spPr>
            <a:xfrm>
              <a:off x="2688607" y="4127549"/>
              <a:ext cx="2579349"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txBox="1"/>
            <p:nvPr/>
          </p:nvSpPr>
          <p:spPr>
            <a:xfrm>
              <a:off x="2744834" y="4183776"/>
              <a:ext cx="2466895" cy="180729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t/>
              </a:r>
              <a:endParaRPr b="1" sz="1600">
                <a:solidFill>
                  <a:schemeClr val="lt1"/>
                </a:solidFill>
                <a:latin typeface="Calibri"/>
                <a:ea typeface="Calibri"/>
                <a:cs typeface="Calibri"/>
                <a:sym typeface="Calibri"/>
              </a:endParaRPr>
            </a:p>
            <a:p>
              <a:pPr indent="0" lvl="0" marL="0" marR="0" rtl="0" algn="ctr">
                <a:lnSpc>
                  <a:spcPct val="90000"/>
                </a:lnSpc>
                <a:spcBef>
                  <a:spcPts val="560"/>
                </a:spcBef>
                <a:spcAft>
                  <a:spcPts val="0"/>
                </a:spcAft>
                <a:buNone/>
              </a:pPr>
              <a:r>
                <a:rPr b="1" lang="it-IT" sz="1600">
                  <a:solidFill>
                    <a:srgbClr val="66FF99"/>
                  </a:solidFill>
                  <a:latin typeface="Calibri"/>
                  <a:ea typeface="Calibri"/>
                  <a:cs typeface="Calibri"/>
                  <a:sym typeface="Calibri"/>
                </a:rPr>
                <a:t>A copiare </a:t>
              </a:r>
              <a:endParaRPr/>
            </a:p>
            <a:p>
              <a:pPr indent="0" lvl="0" marL="0" marR="0" rtl="0" algn="ctr">
                <a:lnSpc>
                  <a:spcPct val="90000"/>
                </a:lnSpc>
                <a:spcBef>
                  <a:spcPts val="560"/>
                </a:spcBef>
                <a:spcAft>
                  <a:spcPts val="0"/>
                </a:spcAft>
                <a:buNone/>
              </a:pPr>
              <a:r>
                <a:rPr b="1" lang="it-IT" sz="1600">
                  <a:solidFill>
                    <a:srgbClr val="66FF99"/>
                  </a:solidFill>
                  <a:latin typeface="Calibri"/>
                  <a:ea typeface="Calibri"/>
                  <a:cs typeface="Calibri"/>
                  <a:sym typeface="Calibri"/>
                </a:rPr>
                <a:t> dalla lavagna </a:t>
              </a:r>
              <a:endParaRPr/>
            </a:p>
            <a:p>
              <a:pPr indent="0" lvl="0" marL="0" marR="0" rtl="0" algn="ctr">
                <a:lnSpc>
                  <a:spcPct val="90000"/>
                </a:lnSpc>
                <a:spcBef>
                  <a:spcPts val="560"/>
                </a:spcBef>
                <a:spcAft>
                  <a:spcPts val="0"/>
                </a:spcAft>
                <a:buNone/>
              </a:pPr>
              <a:r>
                <a:t/>
              </a:r>
              <a:endParaRPr sz="1800">
                <a:solidFill>
                  <a:schemeClr val="lt1"/>
                </a:solidFill>
                <a:latin typeface="Calibri"/>
                <a:ea typeface="Calibri"/>
                <a:cs typeface="Calibri"/>
                <a:sym typeface="Calibri"/>
              </a:endParaRPr>
            </a:p>
            <a:p>
              <a:pPr indent="0" lvl="0" marL="0" marR="0" rtl="0" algn="ctr">
                <a:lnSpc>
                  <a:spcPct val="90000"/>
                </a:lnSpc>
                <a:spcBef>
                  <a:spcPts val="630"/>
                </a:spcBef>
                <a:spcAft>
                  <a:spcPts val="0"/>
                </a:spcAft>
                <a:buNone/>
              </a:pPr>
              <a:r>
                <a:t/>
              </a:r>
              <a:endParaRPr sz="1800">
                <a:solidFill>
                  <a:schemeClr val="lt1"/>
                </a:solidFill>
                <a:latin typeface="Calibri"/>
                <a:ea typeface="Calibri"/>
                <a:cs typeface="Calibri"/>
                <a:sym typeface="Calibri"/>
              </a:endParaRPr>
            </a:p>
          </p:txBody>
        </p:sp>
        <p:sp>
          <p:nvSpPr>
            <p:cNvPr id="314" name="Google Shape;314;p23"/>
            <p:cNvSpPr/>
            <p:nvPr/>
          </p:nvSpPr>
          <p:spPr>
            <a:xfrm>
              <a:off x="5484621" y="2064463"/>
              <a:ext cx="2579349"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txBox="1"/>
            <p:nvPr/>
          </p:nvSpPr>
          <p:spPr>
            <a:xfrm>
              <a:off x="5540848" y="2120690"/>
              <a:ext cx="2466895" cy="180729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66FFFF"/>
                </a:buClr>
                <a:buSzPts val="1800"/>
                <a:buFont typeface="Calibri"/>
                <a:buNone/>
              </a:pPr>
              <a:r>
                <a:rPr b="1" lang="it-IT" sz="1800">
                  <a:solidFill>
                    <a:srgbClr val="66FFFF"/>
                  </a:solidFill>
                  <a:latin typeface="Calibri"/>
                  <a:ea typeface="Calibri"/>
                  <a:cs typeface="Calibri"/>
                  <a:sym typeface="Calibri"/>
                </a:rPr>
                <a:t>Lentezza esecutiva </a:t>
              </a:r>
              <a:endParaRPr/>
            </a:p>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3"/>
            <p:cNvSpPr/>
            <p:nvPr/>
          </p:nvSpPr>
          <p:spPr>
            <a:xfrm>
              <a:off x="5484621" y="4127549"/>
              <a:ext cx="2579349" cy="191974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txBox="1"/>
            <p:nvPr/>
          </p:nvSpPr>
          <p:spPr>
            <a:xfrm>
              <a:off x="5540848" y="4183776"/>
              <a:ext cx="2466895" cy="1807290"/>
            </a:xfrm>
            <a:prstGeom prst="rect">
              <a:avLst/>
            </a:prstGeom>
            <a:no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CCFF"/>
                </a:buClr>
                <a:buSzPts val="2000"/>
                <a:buFont typeface="Calibri"/>
                <a:buNone/>
              </a:pPr>
              <a:r>
                <a:rPr b="1" lang="it-IT" sz="2000">
                  <a:solidFill>
                    <a:srgbClr val="FFCCFF"/>
                  </a:solidFill>
                  <a:latin typeface="Calibri"/>
                  <a:ea typeface="Calibri"/>
                  <a:cs typeface="Calibri"/>
                  <a:sym typeface="Calibri"/>
                </a:rPr>
                <a:t>grafo motorio e  disegno </a:t>
              </a:r>
              <a:endParaRPr/>
            </a:p>
            <a:p>
              <a:pPr indent="0" lvl="0" marL="0" marR="0" rtl="0" algn="ctr">
                <a:lnSpc>
                  <a:spcPct val="90000"/>
                </a:lnSpc>
                <a:spcBef>
                  <a:spcPts val="0"/>
                </a:spcBef>
                <a:spcAft>
                  <a:spcPts val="0"/>
                </a:spcAft>
                <a:buNone/>
              </a:pPr>
              <a:r>
                <a:t/>
              </a:r>
              <a:endParaRPr sz="2000">
                <a:solidFill>
                  <a:srgbClr val="FFCC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txBox="1"/>
          <p:nvPr>
            <p:ph type="title"/>
          </p:nvPr>
        </p:nvSpPr>
        <p:spPr>
          <a:xfrm>
            <a:off x="457200" y="274638"/>
            <a:ext cx="8229600" cy="1143000"/>
          </a:xfrm>
          <a:prstGeom prst="rect">
            <a:avLst/>
          </a:prstGeom>
          <a:solidFill>
            <a:srgbClr val="FFFF65"/>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2"/>
              </a:buClr>
              <a:buSzPct val="100000"/>
              <a:buFont typeface="Calibri"/>
              <a:buNone/>
            </a:pPr>
            <a:r>
              <a:rPr lang="it-IT">
                <a:solidFill>
                  <a:schemeClr val="accent2"/>
                </a:solidFill>
              </a:rPr>
              <a:t>Disturbi specifici di apprendimento</a:t>
            </a:r>
            <a:br>
              <a:rPr lang="it-IT">
                <a:solidFill>
                  <a:schemeClr val="accent2"/>
                </a:solidFill>
              </a:rPr>
            </a:br>
            <a:r>
              <a:rPr lang="it-IT">
                <a:solidFill>
                  <a:schemeClr val="accent2"/>
                </a:solidFill>
              </a:rPr>
              <a:t>DSA</a:t>
            </a:r>
            <a:endParaRPr/>
          </a:p>
        </p:txBody>
      </p:sp>
      <p:sp>
        <p:nvSpPr>
          <p:cNvPr id="323" name="Google Shape;323;p24"/>
          <p:cNvSpPr txBox="1"/>
          <p:nvPr>
            <p:ph idx="1" type="body"/>
          </p:nvPr>
        </p:nvSpPr>
        <p:spPr>
          <a:xfrm>
            <a:off x="457200" y="2173906"/>
            <a:ext cx="8229600" cy="4525963"/>
          </a:xfrm>
          <a:prstGeom prst="rect">
            <a:avLst/>
          </a:prstGeom>
          <a:solidFill>
            <a:srgbClr val="FFC000">
              <a:alpha val="64705"/>
            </a:srgbClr>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b="1" lang="it-IT">
                <a:solidFill>
                  <a:schemeClr val="lt1"/>
                </a:solidFill>
              </a:rPr>
              <a:t>Dislessia evolutiva:disturbo specifico di decodifica della lettura</a:t>
            </a:r>
            <a:endParaRPr/>
          </a:p>
          <a:p>
            <a:pPr indent="-342900" lvl="0" marL="342900" rtl="0" algn="l">
              <a:spcBef>
                <a:spcPts val="640"/>
              </a:spcBef>
              <a:spcAft>
                <a:spcPts val="0"/>
              </a:spcAft>
              <a:buClr>
                <a:schemeClr val="lt1"/>
              </a:buClr>
              <a:buSzPts val="3200"/>
              <a:buChar char="•"/>
            </a:pPr>
            <a:r>
              <a:rPr b="1" lang="it-IT">
                <a:solidFill>
                  <a:schemeClr val="lt1"/>
                </a:solidFill>
              </a:rPr>
              <a:t>Disgrafia deficit nei processi di realizzazione grafica</a:t>
            </a:r>
            <a:endParaRPr/>
          </a:p>
          <a:p>
            <a:pPr indent="-342900" lvl="0" marL="342900" rtl="0" algn="l">
              <a:spcBef>
                <a:spcPts val="640"/>
              </a:spcBef>
              <a:spcAft>
                <a:spcPts val="0"/>
              </a:spcAft>
              <a:buClr>
                <a:schemeClr val="lt1"/>
              </a:buClr>
              <a:buSzPts val="3200"/>
              <a:buChar char="•"/>
            </a:pPr>
            <a:r>
              <a:rPr b="1" lang="it-IT">
                <a:solidFill>
                  <a:schemeClr val="lt1"/>
                </a:solidFill>
              </a:rPr>
              <a:t>Disortografia disturbo di natura linguistica </a:t>
            </a:r>
            <a:endParaRPr/>
          </a:p>
          <a:p>
            <a:pPr indent="-342900" lvl="0" marL="342900" rtl="0" algn="l">
              <a:spcBef>
                <a:spcPts val="640"/>
              </a:spcBef>
              <a:spcAft>
                <a:spcPts val="0"/>
              </a:spcAft>
              <a:buClr>
                <a:schemeClr val="lt1"/>
              </a:buClr>
              <a:buSzPts val="3200"/>
              <a:buChar char="•"/>
            </a:pPr>
            <a:r>
              <a:rPr b="1" lang="it-IT">
                <a:solidFill>
                  <a:schemeClr val="lt1"/>
                </a:solidFill>
              </a:rPr>
              <a:t>Discalculia disturbo del calcolo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8000"/>
          </a:blip>
          <a:stretch>
            <a:fillRect/>
          </a:stretch>
        </a:blipFill>
      </p:bgPr>
    </p:bg>
    <p:spTree>
      <p:nvGrpSpPr>
        <p:cNvPr id="327" name="Shape 327"/>
        <p:cNvGrpSpPr/>
        <p:nvPr/>
      </p:nvGrpSpPr>
      <p:grpSpPr>
        <a:xfrm>
          <a:off x="0" y="0"/>
          <a:ext cx="0" cy="0"/>
          <a:chOff x="0" y="0"/>
          <a:chExt cx="0" cy="0"/>
        </a:xfrm>
      </p:grpSpPr>
      <p:sp>
        <p:nvSpPr>
          <p:cNvPr id="328" name="Google Shape;328;p25"/>
          <p:cNvSpPr txBox="1"/>
          <p:nvPr>
            <p:ph type="ctrTitle"/>
          </p:nvPr>
        </p:nvSpPr>
        <p:spPr>
          <a:xfrm>
            <a:off x="685800" y="381000"/>
            <a:ext cx="7772400" cy="1219200"/>
          </a:xfrm>
          <a:prstGeom prst="rect">
            <a:avLst/>
          </a:prstGeom>
          <a:solidFill>
            <a:schemeClr val="accent2">
              <a:alpha val="65882"/>
            </a:schemeClr>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Arial"/>
              <a:buNone/>
            </a:pPr>
            <a:r>
              <a:rPr b="1" lang="it-IT" sz="4000">
                <a:solidFill>
                  <a:schemeClr val="lt1"/>
                </a:solidFill>
                <a:latin typeface="Arial"/>
                <a:ea typeface="Arial"/>
                <a:cs typeface="Arial"/>
                <a:sym typeface="Arial"/>
              </a:rPr>
              <a:t>Correlazioni tra disprassia e disgrafia</a:t>
            </a:r>
            <a:endParaRPr/>
          </a:p>
        </p:txBody>
      </p:sp>
      <p:sp>
        <p:nvSpPr>
          <p:cNvPr id="329" name="Google Shape;329;p25"/>
          <p:cNvSpPr txBox="1"/>
          <p:nvPr>
            <p:ph idx="1" type="subTitle"/>
          </p:nvPr>
        </p:nvSpPr>
        <p:spPr>
          <a:xfrm>
            <a:off x="609600" y="1828800"/>
            <a:ext cx="8138864" cy="4696544"/>
          </a:xfrm>
          <a:prstGeom prst="rect">
            <a:avLst/>
          </a:prstGeom>
          <a:solidFill>
            <a:schemeClr val="accent2">
              <a:alpha val="64705"/>
            </a:schemeClr>
          </a:solid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F2F2F2"/>
              </a:buClr>
              <a:buSzPts val="2800"/>
              <a:buNone/>
            </a:pPr>
            <a:r>
              <a:rPr b="1" lang="it-IT" sz="2800">
                <a:solidFill>
                  <a:srgbClr val="F2F2F2"/>
                </a:solidFill>
                <a:latin typeface="Arial"/>
                <a:ea typeface="Arial"/>
                <a:cs typeface="Arial"/>
                <a:sym typeface="Arial"/>
              </a:rPr>
              <a:t>La disgrafia è composta da una duplice difficoltà:</a:t>
            </a:r>
            <a:endParaRPr/>
          </a:p>
          <a:p>
            <a:pPr indent="0" lvl="0" marL="0" rtl="0" algn="l">
              <a:lnSpc>
                <a:spcPct val="90000"/>
              </a:lnSpc>
              <a:spcBef>
                <a:spcPts val="560"/>
              </a:spcBef>
              <a:spcAft>
                <a:spcPts val="0"/>
              </a:spcAft>
              <a:buClr>
                <a:srgbClr val="F2F2F2"/>
              </a:buClr>
              <a:buSzPts val="2800"/>
              <a:buNone/>
            </a:pPr>
            <a:r>
              <a:rPr b="1" lang="it-IT" sz="2800">
                <a:solidFill>
                  <a:srgbClr val="F2F2F2"/>
                </a:solidFill>
                <a:latin typeface="Arial"/>
                <a:ea typeface="Arial"/>
                <a:cs typeface="Arial"/>
                <a:sym typeface="Arial"/>
              </a:rPr>
              <a:t>1- di </a:t>
            </a:r>
            <a:r>
              <a:rPr lang="it-IT" sz="2800">
                <a:solidFill>
                  <a:srgbClr val="FFFF00"/>
                </a:solidFill>
                <a:latin typeface="Arial"/>
                <a:ea typeface="Arial"/>
                <a:cs typeface="Arial"/>
                <a:sym typeface="Arial"/>
              </a:rPr>
              <a:t>pianificazione del gesto</a:t>
            </a:r>
            <a:r>
              <a:rPr lang="it-IT" sz="2800">
                <a:latin typeface="Arial"/>
                <a:ea typeface="Arial"/>
                <a:cs typeface="Arial"/>
                <a:sym typeface="Arial"/>
              </a:rPr>
              <a:t> </a:t>
            </a:r>
            <a:r>
              <a:rPr lang="it-IT" sz="2800">
                <a:solidFill>
                  <a:srgbClr val="F2F2F2"/>
                </a:solidFill>
                <a:latin typeface="Arial"/>
                <a:ea typeface="Arial"/>
                <a:cs typeface="Arial"/>
                <a:sym typeface="Arial"/>
              </a:rPr>
              <a:t>grafico, nella sequenza di gesti che conduce alla produzione del grafema;</a:t>
            </a:r>
            <a:endParaRPr/>
          </a:p>
          <a:p>
            <a:pPr indent="0" lvl="0" marL="0" rtl="0" algn="l">
              <a:lnSpc>
                <a:spcPct val="90000"/>
              </a:lnSpc>
              <a:spcBef>
                <a:spcPts val="560"/>
              </a:spcBef>
              <a:spcAft>
                <a:spcPts val="0"/>
              </a:spcAft>
              <a:buClr>
                <a:srgbClr val="F2F2F2"/>
              </a:buClr>
              <a:buSzPts val="2800"/>
              <a:buNone/>
            </a:pPr>
            <a:r>
              <a:rPr lang="it-IT" sz="2800">
                <a:solidFill>
                  <a:srgbClr val="F2F2F2"/>
                </a:solidFill>
                <a:latin typeface="Arial"/>
                <a:ea typeface="Arial"/>
                <a:cs typeface="Arial"/>
                <a:sym typeface="Arial"/>
              </a:rPr>
              <a:t>2- nella </a:t>
            </a:r>
            <a:r>
              <a:rPr lang="it-IT" sz="2800">
                <a:solidFill>
                  <a:srgbClr val="FFFF00"/>
                </a:solidFill>
                <a:latin typeface="Arial"/>
                <a:ea typeface="Arial"/>
                <a:cs typeface="Arial"/>
                <a:sym typeface="Arial"/>
              </a:rPr>
              <a:t>componente esecutiva</a:t>
            </a:r>
            <a:r>
              <a:rPr lang="it-IT" sz="2800">
                <a:latin typeface="Arial"/>
                <a:ea typeface="Arial"/>
                <a:cs typeface="Arial"/>
                <a:sym typeface="Arial"/>
              </a:rPr>
              <a:t> </a:t>
            </a:r>
            <a:r>
              <a:rPr lang="it-IT" sz="2800">
                <a:solidFill>
                  <a:srgbClr val="F2F2F2"/>
                </a:solidFill>
                <a:latin typeface="Arial"/>
                <a:ea typeface="Arial"/>
                <a:cs typeface="Arial"/>
                <a:sym typeface="Arial"/>
              </a:rPr>
              <a:t>di controllo del tratto, fluidità del gesto, concatenazione, controllo dell’AS e scioltezza del movimento.</a:t>
            </a:r>
            <a:endParaRPr/>
          </a:p>
          <a:p>
            <a:pPr indent="0" lvl="0" marL="0" rtl="0" algn="l">
              <a:lnSpc>
                <a:spcPct val="90000"/>
              </a:lnSpc>
              <a:spcBef>
                <a:spcPts val="560"/>
              </a:spcBef>
              <a:spcAft>
                <a:spcPts val="0"/>
              </a:spcAft>
              <a:buClr>
                <a:srgbClr val="888888"/>
              </a:buClr>
              <a:buSzPts val="2800"/>
              <a:buNone/>
            </a:pPr>
            <a:r>
              <a:t/>
            </a:r>
            <a:endParaRPr sz="2800">
              <a:latin typeface="Arial"/>
              <a:ea typeface="Arial"/>
              <a:cs typeface="Arial"/>
              <a:sym typeface="Arial"/>
            </a:endParaRPr>
          </a:p>
          <a:p>
            <a:pPr indent="0" lvl="0" marL="0" rtl="0" algn="l">
              <a:lnSpc>
                <a:spcPct val="90000"/>
              </a:lnSpc>
              <a:spcBef>
                <a:spcPts val="560"/>
              </a:spcBef>
              <a:spcAft>
                <a:spcPts val="0"/>
              </a:spcAft>
              <a:buClr>
                <a:srgbClr val="888888"/>
              </a:buClr>
              <a:buSzPts val="2800"/>
              <a:buNone/>
            </a:pPr>
            <a:r>
              <a:t/>
            </a:r>
            <a:endParaRPr sz="2800">
              <a:latin typeface="Arial"/>
              <a:ea typeface="Arial"/>
              <a:cs typeface="Arial"/>
              <a:sym typeface="Arial"/>
            </a:endParaRPr>
          </a:p>
          <a:p>
            <a:pPr indent="0" lvl="0" marL="0" rtl="0" algn="l">
              <a:lnSpc>
                <a:spcPct val="90000"/>
              </a:lnSpc>
              <a:spcBef>
                <a:spcPts val="640"/>
              </a:spcBef>
              <a:spcAft>
                <a:spcPts val="0"/>
              </a:spcAft>
              <a:buClr>
                <a:schemeClr val="lt1"/>
              </a:buClr>
              <a:buSzPts val="3200"/>
              <a:buNone/>
            </a:pPr>
            <a:r>
              <a:rPr b="1" lang="it-IT">
                <a:solidFill>
                  <a:schemeClr val="lt1"/>
                </a:solidFill>
                <a:latin typeface="Arial"/>
                <a:ea typeface="Arial"/>
                <a:cs typeface="Arial"/>
                <a:sym typeface="Arial"/>
              </a:rPr>
              <a:t>La disgrafia è una forma di disprassia</a:t>
            </a:r>
            <a:endParaRPr b="1">
              <a:solidFill>
                <a:schemeClr val="lt1"/>
              </a:solidFill>
              <a:latin typeface="Arial"/>
              <a:ea typeface="Arial"/>
              <a:cs typeface="Arial"/>
              <a:sym typeface="Arial"/>
            </a:endParaRPr>
          </a:p>
        </p:txBody>
      </p:sp>
      <p:sp>
        <p:nvSpPr>
          <p:cNvPr id="330" name="Google Shape;330;p25"/>
          <p:cNvSpPr/>
          <p:nvPr/>
        </p:nvSpPr>
        <p:spPr>
          <a:xfrm>
            <a:off x="4114800" y="4800600"/>
            <a:ext cx="817240" cy="788640"/>
          </a:xfrm>
          <a:prstGeom prst="downArrow">
            <a:avLst>
              <a:gd fmla="val 50000" name="adj1"/>
              <a:gd fmla="val 27083" name="adj2"/>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br>
              <a:rPr lang="it-IT"/>
            </a:br>
            <a:endParaRPr/>
          </a:p>
        </p:txBody>
      </p:sp>
      <p:sp>
        <p:nvSpPr>
          <p:cNvPr id="336" name="Google Shape;336;p26"/>
          <p:cNvSpPr txBox="1"/>
          <p:nvPr>
            <p:ph idx="1" type="body"/>
          </p:nvPr>
        </p:nvSpPr>
        <p:spPr>
          <a:xfrm>
            <a:off x="2226683" y="105625"/>
            <a:ext cx="6749618" cy="1986197"/>
          </a:xfrm>
          <a:prstGeom prst="rect">
            <a:avLst/>
          </a:prstGeom>
          <a:solidFill>
            <a:srgbClr val="E5B8B7">
              <a:alpha val="68627"/>
            </a:srgbClr>
          </a:solidFill>
          <a:ln>
            <a:noFill/>
          </a:ln>
        </p:spPr>
        <p:txBody>
          <a:bodyPr anchorCtr="0" anchor="t" bIns="45700" lIns="91425" spcFirstLastPara="1" rIns="91425" wrap="square" tIns="45700">
            <a:normAutofit fontScale="70000" lnSpcReduction="20000"/>
          </a:bodyPr>
          <a:lstStyle/>
          <a:p>
            <a:pPr indent="-342900" lvl="0" marL="342900" rtl="0" algn="ctr">
              <a:spcBef>
                <a:spcPts val="0"/>
              </a:spcBef>
              <a:spcAft>
                <a:spcPts val="0"/>
              </a:spcAft>
              <a:buClr>
                <a:schemeClr val="dk1"/>
              </a:buClr>
              <a:buSzPct val="100000"/>
              <a:buNone/>
            </a:pPr>
            <a:r>
              <a:t/>
            </a:r>
            <a:endParaRPr>
              <a:solidFill>
                <a:srgbClr val="494429"/>
              </a:solidFill>
              <a:latin typeface="Calibri"/>
              <a:ea typeface="Calibri"/>
              <a:cs typeface="Calibri"/>
              <a:sym typeface="Calibri"/>
            </a:endParaRPr>
          </a:p>
          <a:p>
            <a:pPr indent="-342900" lvl="0" marL="342900" rtl="0" algn="ctr">
              <a:spcBef>
                <a:spcPts val="448"/>
              </a:spcBef>
              <a:spcAft>
                <a:spcPts val="0"/>
              </a:spcAft>
              <a:buClr>
                <a:schemeClr val="lt1"/>
              </a:buClr>
              <a:buSzPct val="100000"/>
              <a:buNone/>
            </a:pPr>
            <a:r>
              <a:rPr b="1" lang="it-IT">
                <a:solidFill>
                  <a:schemeClr val="lt1"/>
                </a:solidFill>
                <a:latin typeface="Calibri"/>
                <a:ea typeface="Calibri"/>
                <a:cs typeface="Calibri"/>
                <a:sym typeface="Calibri"/>
              </a:rPr>
              <a:t>Leggere e scrivere sono atti cosi' semplici e automatici </a:t>
            </a:r>
            <a:endParaRPr/>
          </a:p>
          <a:p>
            <a:pPr indent="-342900" lvl="0" marL="342900" rtl="0" algn="ctr">
              <a:spcBef>
                <a:spcPts val="448"/>
              </a:spcBef>
              <a:spcAft>
                <a:spcPts val="0"/>
              </a:spcAft>
              <a:buClr>
                <a:schemeClr val="lt1"/>
              </a:buClr>
              <a:buSzPct val="100000"/>
              <a:buNone/>
            </a:pPr>
            <a:r>
              <a:rPr b="1" lang="it-IT">
                <a:solidFill>
                  <a:schemeClr val="lt1"/>
                </a:solidFill>
                <a:latin typeface="Calibri"/>
                <a:ea typeface="Calibri"/>
                <a:cs typeface="Calibri"/>
                <a:sym typeface="Calibri"/>
              </a:rPr>
              <a:t>che risulta difficile comprendere</a:t>
            </a:r>
            <a:endParaRPr>
              <a:solidFill>
                <a:schemeClr val="lt1"/>
              </a:solidFill>
              <a:latin typeface="Calibri"/>
              <a:ea typeface="Calibri"/>
              <a:cs typeface="Calibri"/>
              <a:sym typeface="Calibri"/>
            </a:endParaRPr>
          </a:p>
          <a:p>
            <a:pPr indent="-342900" lvl="0" marL="342900" rtl="0" algn="ctr">
              <a:spcBef>
                <a:spcPts val="448"/>
              </a:spcBef>
              <a:spcAft>
                <a:spcPts val="0"/>
              </a:spcAft>
              <a:buClr>
                <a:schemeClr val="lt1"/>
              </a:buClr>
              <a:buSzPct val="100000"/>
              <a:buNone/>
            </a:pPr>
            <a:r>
              <a:rPr b="1" lang="it-IT">
                <a:solidFill>
                  <a:schemeClr val="lt1"/>
                </a:solidFill>
                <a:latin typeface="Calibri"/>
                <a:ea typeface="Calibri"/>
                <a:cs typeface="Calibri"/>
                <a:sym typeface="Calibri"/>
              </a:rPr>
              <a:t>la fatica di un bambino dislessico.</a:t>
            </a:r>
            <a:endParaRPr>
              <a:solidFill>
                <a:schemeClr val="lt1"/>
              </a:solidFill>
              <a:latin typeface="Calibri"/>
              <a:ea typeface="Calibri"/>
              <a:cs typeface="Calibri"/>
              <a:sym typeface="Calibri"/>
            </a:endParaRPr>
          </a:p>
          <a:p>
            <a:pPr indent="-342900" lvl="0" marL="342900" rtl="0" algn="l">
              <a:spcBef>
                <a:spcPts val="448"/>
              </a:spcBef>
              <a:spcAft>
                <a:spcPts val="0"/>
              </a:spcAft>
              <a:buClr>
                <a:srgbClr val="494429"/>
              </a:buClr>
              <a:buSzPct val="100000"/>
              <a:buNone/>
            </a:pPr>
            <a:br>
              <a:rPr b="1" lang="it-IT">
                <a:solidFill>
                  <a:srgbClr val="494429"/>
                </a:solidFill>
                <a:latin typeface="Calibri"/>
                <a:ea typeface="Calibri"/>
                <a:cs typeface="Calibri"/>
                <a:sym typeface="Calibri"/>
              </a:rPr>
            </a:br>
            <a:endParaRPr>
              <a:solidFill>
                <a:srgbClr val="494429"/>
              </a:solidFill>
              <a:latin typeface="Calibri"/>
              <a:ea typeface="Calibri"/>
              <a:cs typeface="Calibri"/>
              <a:sym typeface="Calibri"/>
            </a:endParaRPr>
          </a:p>
        </p:txBody>
      </p:sp>
      <p:sp>
        <p:nvSpPr>
          <p:cNvPr id="337" name="Google Shape;337;p26"/>
          <p:cNvSpPr txBox="1"/>
          <p:nvPr/>
        </p:nvSpPr>
        <p:spPr>
          <a:xfrm>
            <a:off x="285720" y="2427220"/>
            <a:ext cx="8690581" cy="4176477"/>
          </a:xfrm>
          <a:prstGeom prst="rect">
            <a:avLst/>
          </a:prstGeom>
          <a:solidFill>
            <a:srgbClr val="E5B8B7">
              <a:alpha val="62745"/>
            </a:srgbClr>
          </a:solid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chemeClr val="dk1"/>
              </a:buClr>
              <a:buSzPts val="3000"/>
              <a:buFont typeface="Arial"/>
              <a:buNone/>
            </a:pPr>
            <a:r>
              <a:t/>
            </a:r>
            <a:endParaRPr sz="3000">
              <a:solidFill>
                <a:srgbClr val="FF3300"/>
              </a:solidFill>
              <a:latin typeface="Calibri"/>
              <a:ea typeface="Calibri"/>
              <a:cs typeface="Calibri"/>
              <a:sym typeface="Calibri"/>
            </a:endParaRPr>
          </a:p>
          <a:p>
            <a:pPr indent="-342900" lvl="0" marL="342900" marR="0" rtl="0" algn="ctr">
              <a:spcBef>
                <a:spcPts val="640"/>
              </a:spcBef>
              <a:spcAft>
                <a:spcPts val="0"/>
              </a:spcAft>
              <a:buClr>
                <a:srgbClr val="494429"/>
              </a:buClr>
              <a:buSzPts val="3200"/>
              <a:buFont typeface="Arial"/>
              <a:buNone/>
            </a:pPr>
            <a:br>
              <a:rPr b="1" lang="it-IT" sz="3200">
                <a:solidFill>
                  <a:srgbClr val="494429"/>
                </a:solidFill>
                <a:latin typeface="Calibri"/>
                <a:ea typeface="Calibri"/>
                <a:cs typeface="Calibri"/>
                <a:sym typeface="Calibri"/>
              </a:rPr>
            </a:br>
            <a:r>
              <a:rPr b="1" lang="it-IT" sz="3200">
                <a:solidFill>
                  <a:schemeClr val="lt1"/>
                </a:solidFill>
                <a:latin typeface="Calibri"/>
                <a:ea typeface="Calibri"/>
                <a:cs typeface="Calibri"/>
                <a:sym typeface="Calibri"/>
              </a:rPr>
              <a:t>Il bambino dislessico può leggere e scrivere,</a:t>
            </a:r>
            <a:endParaRPr/>
          </a:p>
          <a:p>
            <a:pPr indent="-342900" lvl="0" marL="342900" marR="0" rtl="0" algn="ctr">
              <a:spcBef>
                <a:spcPts val="640"/>
              </a:spcBef>
              <a:spcAft>
                <a:spcPts val="0"/>
              </a:spcAft>
              <a:buClr>
                <a:schemeClr val="lt1"/>
              </a:buClr>
              <a:buSzPts val="3200"/>
              <a:buFont typeface="Arial"/>
              <a:buNone/>
            </a:pPr>
            <a:r>
              <a:rPr b="1" lang="it-IT" sz="3200">
                <a:solidFill>
                  <a:schemeClr val="lt1"/>
                </a:solidFill>
                <a:latin typeface="Calibri"/>
                <a:ea typeface="Calibri"/>
                <a:cs typeface="Calibri"/>
                <a:sym typeface="Calibri"/>
              </a:rPr>
              <a:t> ma riesce a farlo solo impegnando al massimo </a:t>
            </a:r>
            <a:endParaRPr/>
          </a:p>
          <a:p>
            <a:pPr indent="-342900" lvl="0" marL="342900" marR="0" rtl="0" algn="ctr">
              <a:spcBef>
                <a:spcPts val="640"/>
              </a:spcBef>
              <a:spcAft>
                <a:spcPts val="0"/>
              </a:spcAft>
              <a:buClr>
                <a:schemeClr val="lt1"/>
              </a:buClr>
              <a:buSzPts val="3200"/>
              <a:buFont typeface="Arial"/>
              <a:buNone/>
            </a:pPr>
            <a:r>
              <a:rPr b="1" lang="it-IT" sz="3200">
                <a:solidFill>
                  <a:schemeClr val="lt1"/>
                </a:solidFill>
                <a:latin typeface="Calibri"/>
                <a:ea typeface="Calibri"/>
                <a:cs typeface="Calibri"/>
                <a:sym typeface="Calibri"/>
              </a:rPr>
              <a:t>le sue capacità e le sue energie, </a:t>
            </a:r>
            <a:endParaRPr/>
          </a:p>
          <a:p>
            <a:pPr indent="-342900" lvl="0" marL="342900" marR="0" rtl="0" algn="ctr">
              <a:spcBef>
                <a:spcPts val="640"/>
              </a:spcBef>
              <a:spcAft>
                <a:spcPts val="0"/>
              </a:spcAft>
              <a:buClr>
                <a:schemeClr val="lt1"/>
              </a:buClr>
              <a:buSzPts val="3200"/>
              <a:buFont typeface="Arial"/>
              <a:buNone/>
            </a:pPr>
            <a:r>
              <a:rPr b="1" lang="it-IT" sz="3200">
                <a:solidFill>
                  <a:schemeClr val="lt1"/>
                </a:solidFill>
                <a:latin typeface="Calibri"/>
                <a:ea typeface="Calibri"/>
                <a:cs typeface="Calibri"/>
                <a:sym typeface="Calibri"/>
              </a:rPr>
              <a:t>poichè non può farlo in maniera automatica.</a:t>
            </a:r>
            <a:endParaRPr/>
          </a:p>
          <a:p>
            <a:pPr indent="-342900" lvl="0" marL="342900" marR="0" rtl="0" algn="ctr">
              <a:spcBef>
                <a:spcPts val="640"/>
              </a:spcBef>
              <a:spcAft>
                <a:spcPts val="0"/>
              </a:spcAft>
              <a:buClr>
                <a:schemeClr val="lt1"/>
              </a:buClr>
              <a:buSzPts val="3200"/>
              <a:buFont typeface="Arial"/>
              <a:buNone/>
            </a:pPr>
            <a:r>
              <a:rPr b="1" lang="it-IT" sz="3200">
                <a:solidFill>
                  <a:schemeClr val="lt1"/>
                </a:solidFill>
                <a:latin typeface="Calibri"/>
                <a:ea typeface="Calibri"/>
                <a:cs typeface="Calibri"/>
                <a:sym typeface="Calibri"/>
              </a:rPr>
              <a:t> Si stanca rapidamente, commette errori,</a:t>
            </a:r>
            <a:endParaRPr/>
          </a:p>
          <a:p>
            <a:pPr indent="-342900" lvl="0" marL="342900" marR="0" rtl="0" algn="ctr">
              <a:spcBef>
                <a:spcPts val="640"/>
              </a:spcBef>
              <a:spcAft>
                <a:spcPts val="0"/>
              </a:spcAft>
              <a:buClr>
                <a:schemeClr val="lt1"/>
              </a:buClr>
              <a:buSzPts val="3200"/>
              <a:buFont typeface="Arial"/>
              <a:buNone/>
            </a:pPr>
            <a:r>
              <a:rPr b="1" lang="it-IT" sz="3200">
                <a:solidFill>
                  <a:schemeClr val="lt1"/>
                </a:solidFill>
                <a:latin typeface="Calibri"/>
                <a:ea typeface="Calibri"/>
                <a:cs typeface="Calibri"/>
                <a:sym typeface="Calibri"/>
              </a:rPr>
              <a:t> rimane indietro,non impara. </a:t>
            </a:r>
            <a:endParaRPr sz="32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7"/>
          <p:cNvSpPr txBox="1"/>
          <p:nvPr>
            <p:ph type="title"/>
          </p:nvPr>
        </p:nvSpPr>
        <p:spPr>
          <a:xfrm>
            <a:off x="457200" y="212087"/>
            <a:ext cx="8229600" cy="1143000"/>
          </a:xfrm>
          <a:prstGeom prst="rect">
            <a:avLst/>
          </a:prstGeom>
          <a:solidFill>
            <a:srgbClr val="FFC000">
              <a:alpha val="6980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b="1" i="1" lang="it-IT">
                <a:solidFill>
                  <a:schemeClr val="lt1"/>
                </a:solidFill>
              </a:rPr>
              <a:t>Cosa succede</a:t>
            </a:r>
            <a:endParaRPr/>
          </a:p>
        </p:txBody>
      </p:sp>
      <p:sp>
        <p:nvSpPr>
          <p:cNvPr id="343" name="Google Shape;343;p27"/>
          <p:cNvSpPr txBox="1"/>
          <p:nvPr>
            <p:ph idx="1" type="body"/>
          </p:nvPr>
        </p:nvSpPr>
        <p:spPr>
          <a:xfrm>
            <a:off x="214282" y="1643050"/>
            <a:ext cx="8715436" cy="4389120"/>
          </a:xfrm>
          <a:prstGeom prst="rect">
            <a:avLst/>
          </a:prstGeom>
          <a:solidFill>
            <a:srgbClr val="FFC000">
              <a:alpha val="64705"/>
            </a:srgbClr>
          </a:solid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None/>
            </a:pPr>
            <a:r>
              <a:rPr b="1" lang="it-IT"/>
              <a:t> </a:t>
            </a:r>
            <a:endParaRPr/>
          </a:p>
          <a:p>
            <a:pPr indent="-342900" lvl="0" marL="342900" rtl="0" algn="l">
              <a:spcBef>
                <a:spcPts val="544"/>
              </a:spcBef>
              <a:spcAft>
                <a:spcPts val="0"/>
              </a:spcAft>
              <a:buClr>
                <a:schemeClr val="lt1"/>
              </a:buClr>
              <a:buSzPct val="100000"/>
              <a:buChar char="•"/>
            </a:pPr>
            <a:r>
              <a:rPr b="1" lang="it-IT">
                <a:solidFill>
                  <a:schemeClr val="lt1"/>
                </a:solidFill>
                <a:latin typeface="Calibri"/>
                <a:ea typeface="Calibri"/>
                <a:cs typeface="Calibri"/>
                <a:sym typeface="Calibri"/>
              </a:rPr>
              <a:t>Capacità di lettura e scrittura significativamente inferiore</a:t>
            </a:r>
            <a:endParaRPr/>
          </a:p>
          <a:p>
            <a:pPr indent="-342900" lvl="0" marL="342900" rtl="0" algn="l">
              <a:spcBef>
                <a:spcPts val="544"/>
              </a:spcBef>
              <a:spcAft>
                <a:spcPts val="0"/>
              </a:spcAft>
              <a:buClr>
                <a:schemeClr val="lt1"/>
              </a:buClr>
              <a:buSzPct val="100000"/>
              <a:buNone/>
            </a:pPr>
            <a:r>
              <a:rPr b="1" lang="it-IT">
                <a:solidFill>
                  <a:schemeClr val="lt1"/>
                </a:solidFill>
                <a:latin typeface="Calibri"/>
                <a:ea typeface="Calibri"/>
                <a:cs typeface="Calibri"/>
                <a:sym typeface="Calibri"/>
              </a:rPr>
              <a:t>     alla vivacità intellettiva. </a:t>
            </a:r>
            <a:endParaRPr/>
          </a:p>
          <a:p>
            <a:pPr indent="-342900" lvl="0" marL="342900" rtl="0" algn="l">
              <a:spcBef>
                <a:spcPts val="544"/>
              </a:spcBef>
              <a:spcAft>
                <a:spcPts val="0"/>
              </a:spcAft>
              <a:buClr>
                <a:schemeClr val="dk1"/>
              </a:buClr>
              <a:buSzPct val="100000"/>
              <a:buNone/>
            </a:pPr>
            <a:r>
              <a:t/>
            </a:r>
            <a:endParaRPr b="1">
              <a:solidFill>
                <a:schemeClr val="lt1"/>
              </a:solidFill>
              <a:latin typeface="Calibri"/>
              <a:ea typeface="Calibri"/>
              <a:cs typeface="Calibri"/>
              <a:sym typeface="Calibri"/>
            </a:endParaRPr>
          </a:p>
          <a:p>
            <a:pPr indent="-342900" lvl="0" marL="342900" rtl="0" algn="l">
              <a:spcBef>
                <a:spcPts val="544"/>
              </a:spcBef>
              <a:spcAft>
                <a:spcPts val="0"/>
              </a:spcAft>
              <a:buClr>
                <a:schemeClr val="lt1"/>
              </a:buClr>
              <a:buSzPct val="100000"/>
              <a:buChar char="•"/>
            </a:pPr>
            <a:r>
              <a:rPr b="1" lang="it-IT">
                <a:solidFill>
                  <a:schemeClr val="lt1"/>
                </a:solidFill>
                <a:latin typeface="Calibri"/>
                <a:ea typeface="Calibri"/>
                <a:cs typeface="Calibri"/>
                <a:sym typeface="Calibri"/>
              </a:rPr>
              <a:t>Viene frequentemente rimproverato, accusato di essere pigro o sbadato, immaturo e di “non  impegnarsi abbastanza”. </a:t>
            </a:r>
            <a:endParaRPr/>
          </a:p>
          <a:p>
            <a:pPr indent="-170180" lvl="0" marL="342900" rtl="0" algn="l">
              <a:spcBef>
                <a:spcPts val="544"/>
              </a:spcBef>
              <a:spcAft>
                <a:spcPts val="0"/>
              </a:spcAft>
              <a:buClr>
                <a:schemeClr val="dk1"/>
              </a:buClr>
              <a:buSzPct val="100000"/>
              <a:buNone/>
            </a:pPr>
            <a:r>
              <a:t/>
            </a:r>
            <a:endParaRPr b="1">
              <a:solidFill>
                <a:schemeClr val="lt1"/>
              </a:solidFill>
              <a:latin typeface="Calibri"/>
              <a:ea typeface="Calibri"/>
              <a:cs typeface="Calibri"/>
              <a:sym typeface="Calibri"/>
            </a:endParaRPr>
          </a:p>
          <a:p>
            <a:pPr indent="-342900" lvl="0" marL="342900" rtl="0" algn="l">
              <a:spcBef>
                <a:spcPts val="544"/>
              </a:spcBef>
              <a:spcAft>
                <a:spcPts val="0"/>
              </a:spcAft>
              <a:buClr>
                <a:schemeClr val="lt1"/>
              </a:buClr>
              <a:buSzPct val="100000"/>
              <a:buChar char="•"/>
            </a:pPr>
            <a:r>
              <a:rPr b="1" lang="it-IT">
                <a:solidFill>
                  <a:schemeClr val="lt1"/>
                </a:solidFill>
                <a:latin typeface="Calibri"/>
                <a:ea typeface="Calibri"/>
                <a:cs typeface="Calibri"/>
                <a:sym typeface="Calibri"/>
              </a:rPr>
              <a:t>Il quoziente di intelligenza è nella media o sopra la media, ma il rendimento scolastico è basso, specie nelle prove scritte </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idx="1" type="body"/>
          </p:nvPr>
        </p:nvSpPr>
        <p:spPr>
          <a:xfrm>
            <a:off x="479070" y="536175"/>
            <a:ext cx="8479579" cy="5753120"/>
          </a:xfrm>
          <a:prstGeom prst="rect">
            <a:avLst/>
          </a:prstGeom>
          <a:solidFill>
            <a:srgbClr val="FFC000">
              <a:alpha val="69803"/>
            </a:srgbClr>
          </a:solid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None/>
            </a:pPr>
            <a:r>
              <a:t/>
            </a:r>
            <a:endParaRPr sz="3000">
              <a:solidFill>
                <a:srgbClr val="494429"/>
              </a:solidFill>
              <a:latin typeface="Calibri"/>
              <a:ea typeface="Calibri"/>
              <a:cs typeface="Calibri"/>
              <a:sym typeface="Calibri"/>
            </a:endParaRPr>
          </a:p>
          <a:p>
            <a:pPr indent="-342900" lvl="0" marL="342900" rtl="0" algn="l">
              <a:spcBef>
                <a:spcPts val="510"/>
              </a:spcBef>
              <a:spcAft>
                <a:spcPts val="0"/>
              </a:spcAft>
              <a:buClr>
                <a:schemeClr val="lt1"/>
              </a:buClr>
              <a:buSzPct val="100000"/>
              <a:buChar char="•"/>
            </a:pPr>
            <a:r>
              <a:rPr b="1" lang="it-IT" sz="3000">
                <a:solidFill>
                  <a:schemeClr val="lt1"/>
                </a:solidFill>
                <a:latin typeface="Calibri"/>
                <a:ea typeface="Calibri"/>
                <a:cs typeface="Calibri"/>
                <a:sym typeface="Calibri"/>
              </a:rPr>
              <a:t>Bassa autostima, tende a nascondere </a:t>
            </a:r>
            <a:endParaRPr/>
          </a:p>
          <a:p>
            <a:pPr indent="-342900" lvl="0" marL="342900" rtl="0" algn="l">
              <a:spcBef>
                <a:spcPts val="510"/>
              </a:spcBef>
              <a:spcAft>
                <a:spcPts val="0"/>
              </a:spcAft>
              <a:buClr>
                <a:schemeClr val="lt1"/>
              </a:buClr>
              <a:buSzPct val="100000"/>
              <a:buNone/>
            </a:pPr>
            <a:r>
              <a:rPr b="1" lang="it-IT" sz="3000">
                <a:solidFill>
                  <a:schemeClr val="lt1"/>
                </a:solidFill>
                <a:latin typeface="Calibri"/>
                <a:ea typeface="Calibri"/>
                <a:cs typeface="Calibri"/>
                <a:sym typeface="Calibri"/>
              </a:rPr>
              <a:t>    le debolezze. </a:t>
            </a:r>
            <a:endParaRPr/>
          </a:p>
          <a:p>
            <a:pPr indent="-342900" lvl="0" marL="342900" rtl="0" algn="l">
              <a:spcBef>
                <a:spcPts val="510"/>
              </a:spcBef>
              <a:spcAft>
                <a:spcPts val="0"/>
              </a:spcAft>
              <a:buClr>
                <a:schemeClr val="dk1"/>
              </a:buClr>
              <a:buSzPct val="100000"/>
              <a:buNone/>
            </a:pPr>
            <a:r>
              <a:t/>
            </a:r>
            <a:endParaRPr b="1" sz="3000">
              <a:solidFill>
                <a:schemeClr val="lt1"/>
              </a:solidFill>
              <a:latin typeface="Calibri"/>
              <a:ea typeface="Calibri"/>
              <a:cs typeface="Calibri"/>
              <a:sym typeface="Calibri"/>
            </a:endParaRPr>
          </a:p>
          <a:p>
            <a:pPr indent="-342900" lvl="0" marL="342900" rtl="0" algn="l">
              <a:spcBef>
                <a:spcPts val="510"/>
              </a:spcBef>
              <a:spcAft>
                <a:spcPts val="0"/>
              </a:spcAft>
              <a:buClr>
                <a:schemeClr val="lt1"/>
              </a:buClr>
              <a:buSzPct val="100000"/>
              <a:buChar char="•"/>
            </a:pPr>
            <a:r>
              <a:rPr b="1" lang="it-IT" sz="3000">
                <a:solidFill>
                  <a:schemeClr val="lt1"/>
                </a:solidFill>
                <a:latin typeface="Calibri"/>
                <a:ea typeface="Calibri"/>
                <a:cs typeface="Calibri"/>
                <a:sym typeface="Calibri"/>
              </a:rPr>
              <a:t>Presenta difficoltà attentive.  </a:t>
            </a:r>
            <a:endParaRPr/>
          </a:p>
          <a:p>
            <a:pPr indent="-342900" lvl="0" marL="342900" rtl="0" algn="l">
              <a:spcBef>
                <a:spcPts val="510"/>
              </a:spcBef>
              <a:spcAft>
                <a:spcPts val="0"/>
              </a:spcAft>
              <a:buClr>
                <a:schemeClr val="dk1"/>
              </a:buClr>
              <a:buSzPct val="100000"/>
              <a:buNone/>
            </a:pPr>
            <a:r>
              <a:t/>
            </a:r>
            <a:endParaRPr b="1" sz="3000">
              <a:solidFill>
                <a:schemeClr val="lt1"/>
              </a:solidFill>
              <a:latin typeface="Calibri"/>
              <a:ea typeface="Calibri"/>
              <a:cs typeface="Calibri"/>
              <a:sym typeface="Calibri"/>
            </a:endParaRPr>
          </a:p>
          <a:p>
            <a:pPr indent="-342900" lvl="0" marL="342900" rtl="0" algn="l">
              <a:spcBef>
                <a:spcPts val="510"/>
              </a:spcBef>
              <a:spcAft>
                <a:spcPts val="0"/>
              </a:spcAft>
              <a:buClr>
                <a:schemeClr val="lt1"/>
              </a:buClr>
              <a:buSzPct val="100000"/>
              <a:buChar char="•"/>
            </a:pPr>
            <a:r>
              <a:rPr b="1" lang="it-IT" sz="3000">
                <a:solidFill>
                  <a:schemeClr val="lt1"/>
                </a:solidFill>
                <a:latin typeface="Calibri"/>
                <a:ea typeface="Calibri"/>
                <a:cs typeface="Calibri"/>
                <a:sym typeface="Calibri"/>
              </a:rPr>
              <a:t>Tende ad eccellere in materie quali arte, ingegneria, meccanica, costruzioni, musica, e sport. </a:t>
            </a:r>
            <a:endParaRPr/>
          </a:p>
          <a:p>
            <a:pPr indent="-342900" lvl="0" marL="342900" rtl="0" algn="l">
              <a:spcBef>
                <a:spcPts val="510"/>
              </a:spcBef>
              <a:spcAft>
                <a:spcPts val="0"/>
              </a:spcAft>
              <a:buClr>
                <a:schemeClr val="dk1"/>
              </a:buClr>
              <a:buSzPct val="100000"/>
              <a:buNone/>
            </a:pPr>
            <a:r>
              <a:t/>
            </a:r>
            <a:endParaRPr b="1" sz="3000">
              <a:solidFill>
                <a:schemeClr val="lt1"/>
              </a:solidFill>
              <a:latin typeface="Calibri"/>
              <a:ea typeface="Calibri"/>
              <a:cs typeface="Calibri"/>
              <a:sym typeface="Calibri"/>
            </a:endParaRPr>
          </a:p>
          <a:p>
            <a:pPr indent="-342900" lvl="0" marL="342900" rtl="0" algn="l">
              <a:spcBef>
                <a:spcPts val="510"/>
              </a:spcBef>
              <a:spcAft>
                <a:spcPts val="0"/>
              </a:spcAft>
              <a:buClr>
                <a:schemeClr val="lt1"/>
              </a:buClr>
              <a:buSzPct val="100000"/>
              <a:buChar char="•"/>
            </a:pPr>
            <a:r>
              <a:rPr b="1" lang="it-IT" sz="3000">
                <a:solidFill>
                  <a:schemeClr val="lt1"/>
                </a:solidFill>
                <a:latin typeface="Calibri"/>
                <a:ea typeface="Calibri"/>
                <a:cs typeface="Calibri"/>
                <a:sym typeface="Calibri"/>
              </a:rPr>
              <a:t>Supera con successo gli esami orali, ma ha scarsi risultati</a:t>
            </a:r>
            <a:endParaRPr/>
          </a:p>
          <a:p>
            <a:pPr indent="-342900" lvl="0" marL="342900" rtl="0" algn="l">
              <a:spcBef>
                <a:spcPts val="510"/>
              </a:spcBef>
              <a:spcAft>
                <a:spcPts val="0"/>
              </a:spcAft>
              <a:buClr>
                <a:schemeClr val="lt1"/>
              </a:buClr>
              <a:buSzPct val="100000"/>
              <a:buNone/>
            </a:pPr>
            <a:r>
              <a:rPr b="1" lang="it-IT" sz="3000">
                <a:solidFill>
                  <a:schemeClr val="lt1"/>
                </a:solidFill>
                <a:latin typeface="Calibri"/>
                <a:ea typeface="Calibri"/>
                <a:cs typeface="Calibri"/>
                <a:sym typeface="Calibri"/>
              </a:rPr>
              <a:t>    a quelli scritti. </a:t>
            </a:r>
            <a:endParaRPr/>
          </a:p>
          <a:p>
            <a:pPr indent="-342900" lvl="0" marL="342900" rtl="0" algn="l">
              <a:spcBef>
                <a:spcPts val="510"/>
              </a:spcBef>
              <a:spcAft>
                <a:spcPts val="0"/>
              </a:spcAft>
              <a:buClr>
                <a:schemeClr val="dk1"/>
              </a:buClr>
              <a:buSzPct val="100000"/>
              <a:buNone/>
            </a:pPr>
            <a:r>
              <a:t/>
            </a:r>
            <a:endParaRPr b="1" sz="3000">
              <a:solidFill>
                <a:schemeClr val="lt1"/>
              </a:solidFill>
              <a:latin typeface="Calibri"/>
              <a:ea typeface="Calibri"/>
              <a:cs typeface="Calibri"/>
              <a:sym typeface="Calibri"/>
            </a:endParaRPr>
          </a:p>
          <a:p>
            <a:pPr indent="-342900" lvl="0" marL="342900" rtl="0" algn="l">
              <a:spcBef>
                <a:spcPts val="510"/>
              </a:spcBef>
              <a:spcAft>
                <a:spcPts val="0"/>
              </a:spcAft>
              <a:buClr>
                <a:schemeClr val="lt1"/>
              </a:buClr>
              <a:buSzPct val="100000"/>
              <a:buChar char="•"/>
            </a:pPr>
            <a:r>
              <a:rPr b="1" lang="it-IT" sz="3000">
                <a:solidFill>
                  <a:schemeClr val="lt1"/>
                </a:solidFill>
                <a:latin typeface="Calibri"/>
                <a:ea typeface="Calibri"/>
                <a:cs typeface="Calibri"/>
                <a:sym typeface="Calibri"/>
              </a:rPr>
              <a:t> Apprende rapidamente attraverso l’osservazione, </a:t>
            </a:r>
            <a:endParaRPr/>
          </a:p>
          <a:p>
            <a:pPr indent="-342900" lvl="0" marL="342900" rtl="0" algn="l">
              <a:spcBef>
                <a:spcPts val="510"/>
              </a:spcBef>
              <a:spcAft>
                <a:spcPts val="0"/>
              </a:spcAft>
              <a:buClr>
                <a:schemeClr val="lt1"/>
              </a:buClr>
              <a:buSzPct val="100000"/>
              <a:buNone/>
            </a:pPr>
            <a:r>
              <a:rPr b="1" lang="it-IT" sz="3000">
                <a:solidFill>
                  <a:schemeClr val="lt1"/>
                </a:solidFill>
                <a:latin typeface="Calibri"/>
                <a:ea typeface="Calibri"/>
                <a:cs typeface="Calibri"/>
                <a:sym typeface="Calibri"/>
              </a:rPr>
              <a:t>    la dimostrazione e la sperimentazione. </a:t>
            </a:r>
            <a:endParaRPr/>
          </a:p>
          <a:p>
            <a:pPr indent="-180975" lvl="0" marL="342900" rtl="0" algn="l">
              <a:spcBef>
                <a:spcPts val="510"/>
              </a:spcBef>
              <a:spcAft>
                <a:spcPts val="0"/>
              </a:spcAft>
              <a:buClr>
                <a:schemeClr val="dk1"/>
              </a:buClr>
              <a:buSzPct val="100000"/>
              <a:buNone/>
            </a:pPr>
            <a:r>
              <a:t/>
            </a:r>
            <a:endParaRPr b="1" sz="3000">
              <a:solidFill>
                <a:schemeClr val="lt1"/>
              </a:solidFill>
              <a:latin typeface="Calibri"/>
              <a:ea typeface="Calibri"/>
              <a:cs typeface="Calibri"/>
              <a:sym typeface="Calibri"/>
            </a:endParaRPr>
          </a:p>
          <a:p>
            <a:pPr indent="-170180" lvl="0" marL="342900" rtl="0" algn="l">
              <a:spcBef>
                <a:spcPts val="544"/>
              </a:spcBef>
              <a:spcAft>
                <a:spcPts val="0"/>
              </a:spcAft>
              <a:buClr>
                <a:schemeClr val="dk1"/>
              </a:buClr>
              <a:buSzPct val="100000"/>
              <a:buNone/>
            </a:pPr>
            <a:r>
              <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9"/>
          <p:cNvSpPr txBox="1"/>
          <p:nvPr>
            <p:ph type="title"/>
          </p:nvPr>
        </p:nvSpPr>
        <p:spPr>
          <a:xfrm>
            <a:off x="214282" y="214290"/>
            <a:ext cx="8686800" cy="2418616"/>
          </a:xfrm>
          <a:prstGeom prst="rect">
            <a:avLst/>
          </a:prstGeom>
          <a:solidFill>
            <a:srgbClr val="F2DADA"/>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000"/>
              <a:buFont typeface="Calibri"/>
              <a:buNone/>
            </a:pPr>
            <a:r>
              <a:rPr b="1" lang="it-IT" sz="4000">
                <a:solidFill>
                  <a:schemeClr val="dk2"/>
                </a:solidFill>
              </a:rPr>
              <a:t>ABILITA’ DI LETTURA, SCRITTURA </a:t>
            </a:r>
            <a:br>
              <a:rPr b="1" lang="it-IT" sz="4000">
                <a:solidFill>
                  <a:schemeClr val="dk2"/>
                </a:solidFill>
              </a:rPr>
            </a:br>
            <a:r>
              <a:rPr b="1" lang="it-IT" sz="4000">
                <a:solidFill>
                  <a:schemeClr val="dk2"/>
                </a:solidFill>
              </a:rPr>
              <a:t>E LINGUISTICHE</a:t>
            </a:r>
            <a:endParaRPr sz="4000"/>
          </a:p>
        </p:txBody>
      </p:sp>
      <p:sp>
        <p:nvSpPr>
          <p:cNvPr id="354" name="Google Shape;354;p29"/>
          <p:cNvSpPr txBox="1"/>
          <p:nvPr>
            <p:ph idx="1" type="body"/>
          </p:nvPr>
        </p:nvSpPr>
        <p:spPr>
          <a:xfrm>
            <a:off x="214282" y="2890830"/>
            <a:ext cx="8643998" cy="3967170"/>
          </a:xfrm>
          <a:prstGeom prst="rect">
            <a:avLst/>
          </a:prstGeom>
          <a:solidFill>
            <a:srgbClr val="E5B8B7"/>
          </a:solid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rgbClr val="494429"/>
              </a:buClr>
              <a:buSzPct val="100000"/>
              <a:buChar char="•"/>
            </a:pPr>
            <a:r>
              <a:rPr lang="it-IT">
                <a:solidFill>
                  <a:srgbClr val="494429"/>
                </a:solidFill>
                <a:latin typeface="Calibri"/>
                <a:ea typeface="Calibri"/>
                <a:cs typeface="Calibri"/>
                <a:sym typeface="Calibri"/>
              </a:rPr>
              <a:t> </a:t>
            </a:r>
            <a:r>
              <a:rPr lang="it-IT">
                <a:solidFill>
                  <a:schemeClr val="dk2"/>
                </a:solidFill>
                <a:latin typeface="Calibri"/>
                <a:ea typeface="Calibri"/>
                <a:cs typeface="Calibri"/>
                <a:sym typeface="Calibri"/>
              </a:rPr>
              <a:t>E’ molto lento nella lettura. Può avere una ragionevole rapidità di lettura, ma talvolta non comprende ciò che ha letto. </a:t>
            </a:r>
            <a:endParaRPr/>
          </a:p>
          <a:p>
            <a:pPr indent="-185420" lvl="0" marL="342900" rtl="0" algn="l">
              <a:spcBef>
                <a:spcPts val="496"/>
              </a:spcBef>
              <a:spcAft>
                <a:spcPts val="0"/>
              </a:spcAft>
              <a:buClr>
                <a:schemeClr val="dk1"/>
              </a:buClr>
              <a:buSzPct val="100000"/>
              <a:buNone/>
            </a:pPr>
            <a:r>
              <a:t/>
            </a:r>
            <a:endParaRPr>
              <a:solidFill>
                <a:schemeClr val="dk2"/>
              </a:solidFill>
              <a:latin typeface="Calibri"/>
              <a:ea typeface="Calibri"/>
              <a:cs typeface="Calibri"/>
              <a:sym typeface="Calibri"/>
            </a:endParaRPr>
          </a:p>
          <a:p>
            <a:pPr indent="-342900" lvl="0" marL="342900" rtl="0" algn="l">
              <a:spcBef>
                <a:spcPts val="496"/>
              </a:spcBef>
              <a:spcAft>
                <a:spcPts val="0"/>
              </a:spcAft>
              <a:buClr>
                <a:schemeClr val="dk2"/>
              </a:buClr>
              <a:buSzPct val="100000"/>
              <a:buChar char="•"/>
            </a:pPr>
            <a:r>
              <a:rPr lang="it-IT">
                <a:solidFill>
                  <a:schemeClr val="dk2"/>
                </a:solidFill>
                <a:latin typeface="Calibri"/>
                <a:ea typeface="Calibri"/>
                <a:cs typeface="Calibri"/>
                <a:sym typeface="Calibri"/>
              </a:rPr>
              <a:t>Si lamenta che le parole saltano fuori dalla pagina. Legge male ad alta voce. </a:t>
            </a:r>
            <a:endParaRPr/>
          </a:p>
          <a:p>
            <a:pPr indent="-342900" lvl="0" marL="342900" rtl="0" algn="l">
              <a:spcBef>
                <a:spcPts val="496"/>
              </a:spcBef>
              <a:spcAft>
                <a:spcPts val="0"/>
              </a:spcAft>
              <a:buClr>
                <a:schemeClr val="dk1"/>
              </a:buClr>
              <a:buSzPct val="100000"/>
              <a:buNone/>
            </a:pPr>
            <a:r>
              <a:t/>
            </a:r>
            <a:endParaRPr>
              <a:solidFill>
                <a:schemeClr val="dk2"/>
              </a:solidFill>
              <a:latin typeface="Calibri"/>
              <a:ea typeface="Calibri"/>
              <a:cs typeface="Calibri"/>
              <a:sym typeface="Calibri"/>
            </a:endParaRPr>
          </a:p>
          <a:p>
            <a:pPr indent="-342900" lvl="0" marL="342900" rtl="0" algn="l">
              <a:spcBef>
                <a:spcPts val="496"/>
              </a:spcBef>
              <a:spcAft>
                <a:spcPts val="0"/>
              </a:spcAft>
              <a:buClr>
                <a:schemeClr val="dk2"/>
              </a:buClr>
              <a:buSzPct val="100000"/>
              <a:buChar char="•"/>
            </a:pPr>
            <a:r>
              <a:rPr lang="it-IT">
                <a:solidFill>
                  <a:schemeClr val="dk2"/>
                </a:solidFill>
                <a:latin typeface="Calibri"/>
                <a:ea typeface="Calibri"/>
                <a:cs typeface="Calibri"/>
                <a:sym typeface="Calibri"/>
              </a:rPr>
              <a:t>Nella lettura e/o nella scrittura tende a ripetere sillabe, parole e addirittura intere frasi, talvolta legge o scrive parole al contrario, talvolta salta le parole. </a:t>
            </a:r>
            <a:br>
              <a:rPr lang="it-IT">
                <a:solidFill>
                  <a:schemeClr val="dk2"/>
                </a:solidFill>
              </a:rPr>
            </a:br>
            <a:endParaRPr>
              <a:solidFill>
                <a:schemeClr val="dk2"/>
              </a:solidFill>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3" name="Shape 103"/>
        <p:cNvGrpSpPr/>
        <p:nvPr/>
      </p:nvGrpSpPr>
      <p:grpSpPr>
        <a:xfrm>
          <a:off x="0" y="0"/>
          <a:ext cx="0" cy="0"/>
          <a:chOff x="0" y="0"/>
          <a:chExt cx="0" cy="0"/>
        </a:xfrm>
      </p:grpSpPr>
      <p:sp>
        <p:nvSpPr>
          <p:cNvPr id="104" name="Google Shape;104;p3"/>
          <p:cNvSpPr txBox="1"/>
          <p:nvPr>
            <p:ph type="title"/>
          </p:nvPr>
        </p:nvSpPr>
        <p:spPr>
          <a:xfrm>
            <a:off x="26965" y="1340768"/>
            <a:ext cx="9324528" cy="188916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br>
              <a:rPr lang="it-IT" sz="2325"/>
            </a:br>
            <a:br>
              <a:rPr lang="it-IT" sz="2325"/>
            </a:br>
            <a:br>
              <a:rPr lang="it-IT" sz="2325"/>
            </a:br>
            <a:br>
              <a:rPr lang="it-IT" sz="2325"/>
            </a:br>
            <a:r>
              <a:rPr b="1" lang="it-IT" sz="3600">
                <a:solidFill>
                  <a:srgbClr val="FFFF00"/>
                </a:solidFill>
              </a:rPr>
              <a:t>Un intervento tempestivo, </a:t>
            </a:r>
            <a:br>
              <a:rPr b="1" lang="it-IT" sz="3600">
                <a:solidFill>
                  <a:srgbClr val="FFFF00"/>
                </a:solidFill>
              </a:rPr>
            </a:br>
            <a:r>
              <a:rPr b="1" lang="it-IT" sz="3600">
                <a:solidFill>
                  <a:srgbClr val="FFFF00"/>
                </a:solidFill>
              </a:rPr>
              <a:t> e non in attesa della diagnosi, </a:t>
            </a:r>
            <a:br>
              <a:rPr b="1" lang="it-IT" sz="3600">
                <a:solidFill>
                  <a:srgbClr val="FFFF00"/>
                </a:solidFill>
              </a:rPr>
            </a:br>
            <a:r>
              <a:rPr b="1" lang="it-IT" sz="3600">
                <a:solidFill>
                  <a:srgbClr val="FFFF00"/>
                </a:solidFill>
              </a:rPr>
              <a:t>è fondamentale</a:t>
            </a:r>
            <a:br>
              <a:rPr b="1" lang="it-IT" sz="3600">
                <a:solidFill>
                  <a:srgbClr val="FFFF00"/>
                </a:solidFill>
              </a:rPr>
            </a:br>
            <a:r>
              <a:rPr b="1" lang="it-IT" sz="3600">
                <a:solidFill>
                  <a:srgbClr val="FFFF00"/>
                </a:solidFill>
              </a:rPr>
              <a:t> nel rispetto delle finestre </a:t>
            </a:r>
            <a:br>
              <a:rPr b="1" lang="it-IT" sz="3600">
                <a:solidFill>
                  <a:srgbClr val="FFFF00"/>
                </a:solidFill>
              </a:rPr>
            </a:br>
            <a:r>
              <a:rPr b="1" lang="it-IT" sz="3600">
                <a:solidFill>
                  <a:srgbClr val="FFFF00"/>
                </a:solidFill>
              </a:rPr>
              <a:t>evolutive  di sviluppo </a:t>
            </a:r>
            <a:br>
              <a:rPr b="1" lang="it-IT" sz="3600">
                <a:solidFill>
                  <a:srgbClr val="FFFF00"/>
                </a:solidFill>
              </a:rPr>
            </a:br>
            <a:r>
              <a:rPr b="1" lang="it-IT" sz="3600">
                <a:solidFill>
                  <a:srgbClr val="FFFF00"/>
                </a:solidFill>
              </a:rPr>
              <a:t>delle competenze di letto - scrittura </a:t>
            </a:r>
            <a:br>
              <a:rPr b="1" lang="it-IT" sz="3600">
                <a:solidFill>
                  <a:srgbClr val="FFFF00"/>
                </a:solidFill>
              </a:rPr>
            </a:br>
            <a:r>
              <a:rPr b="1" lang="it-IT" sz="3600">
                <a:solidFill>
                  <a:srgbClr val="FFFF00"/>
                </a:solidFill>
              </a:rPr>
              <a:t>dei bambini. </a:t>
            </a:r>
            <a:br>
              <a:rPr b="1" lang="it-IT" sz="3600">
                <a:solidFill>
                  <a:srgbClr val="FFFF00"/>
                </a:solidFill>
              </a:rPr>
            </a:br>
            <a:br>
              <a:rPr lang="it-IT" sz="3600">
                <a:solidFill>
                  <a:srgbClr val="FFFF00"/>
                </a:solidFill>
              </a:rPr>
            </a:br>
            <a:br>
              <a:rPr lang="it-IT"/>
            </a:br>
            <a:endParaRPr/>
          </a:p>
        </p:txBody>
      </p:sp>
      <p:sp>
        <p:nvSpPr>
          <p:cNvPr id="105" name="Google Shape;105;p3"/>
          <p:cNvSpPr txBox="1"/>
          <p:nvPr>
            <p:ph idx="1" type="body"/>
          </p:nvPr>
        </p:nvSpPr>
        <p:spPr>
          <a:xfrm>
            <a:off x="394821" y="4409926"/>
            <a:ext cx="8435280" cy="159082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Clr>
                <a:srgbClr val="FFFF00"/>
              </a:buClr>
              <a:buSzPct val="100000"/>
              <a:buNone/>
            </a:pPr>
            <a:r>
              <a:rPr b="1" i="1" lang="it-IT">
                <a:solidFill>
                  <a:srgbClr val="FFFF00"/>
                </a:solidFill>
              </a:rPr>
              <a:t>Secondo i dati presenti in letteratura</a:t>
            </a:r>
            <a:endParaRPr/>
          </a:p>
          <a:p>
            <a:pPr indent="0" lvl="0" marL="0" rtl="0" algn="ctr">
              <a:spcBef>
                <a:spcPts val="496"/>
              </a:spcBef>
              <a:spcAft>
                <a:spcPts val="0"/>
              </a:spcAft>
              <a:buClr>
                <a:srgbClr val="FFFF00"/>
              </a:buClr>
              <a:buSzPct val="100000"/>
              <a:buNone/>
            </a:pPr>
            <a:r>
              <a:rPr b="1" i="1" lang="it-IT">
                <a:solidFill>
                  <a:srgbClr val="FFFF00"/>
                </a:solidFill>
              </a:rPr>
              <a:t> la precocità dell’intervento (didattico e riabilitativo)</a:t>
            </a:r>
            <a:endParaRPr/>
          </a:p>
          <a:p>
            <a:pPr indent="0" lvl="0" marL="0" rtl="0" algn="ctr">
              <a:spcBef>
                <a:spcPts val="496"/>
              </a:spcBef>
              <a:spcAft>
                <a:spcPts val="0"/>
              </a:spcAft>
              <a:buClr>
                <a:srgbClr val="FFFF00"/>
              </a:buClr>
              <a:buSzPct val="100000"/>
              <a:buNone/>
            </a:pPr>
            <a:r>
              <a:rPr b="1" i="1" lang="it-IT">
                <a:solidFill>
                  <a:srgbClr val="FFFF00"/>
                </a:solidFill>
              </a:rPr>
              <a:t> è un elemento prognostico estremamente significativo</a:t>
            </a:r>
            <a:endParaRPr/>
          </a:p>
          <a:p>
            <a:pPr indent="0" lvl="0" marL="0" rtl="0" algn="ctr">
              <a:spcBef>
                <a:spcPts val="496"/>
              </a:spcBef>
              <a:spcAft>
                <a:spcPts val="0"/>
              </a:spcAft>
              <a:buClr>
                <a:srgbClr val="FFFF00"/>
              </a:buClr>
              <a:buSzPct val="100000"/>
              <a:buNone/>
            </a:pPr>
            <a:r>
              <a:rPr b="1" i="1" lang="it-IT">
                <a:solidFill>
                  <a:srgbClr val="FFFF00"/>
                </a:solidFill>
              </a:rPr>
              <a:t> nella storia dei DSA. </a:t>
            </a:r>
            <a:endParaRPr/>
          </a:p>
        </p:txBody>
      </p:sp>
      <p:pic>
        <p:nvPicPr>
          <p:cNvPr id="106" name="Google Shape;106;p3"/>
          <p:cNvPicPr preferRelativeResize="0"/>
          <p:nvPr/>
        </p:nvPicPr>
        <p:blipFill rotWithShape="1">
          <a:blip r:embed="rId3">
            <a:alphaModFix/>
          </a:blip>
          <a:srcRect b="0" l="0" r="0" t="0"/>
          <a:stretch/>
        </p:blipFill>
        <p:spPr>
          <a:xfrm>
            <a:off x="5674517" y="179528"/>
            <a:ext cx="3469483" cy="17315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500"/>
                                        <p:tgtEl>
                                          <p:spTgt spid="10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500"/>
                                        <p:tgtEl>
                                          <p:spTgt spid="10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500"/>
                                        <p:tgtEl>
                                          <p:spTgt spid="1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0"/>
          <p:cNvSpPr txBox="1"/>
          <p:nvPr>
            <p:ph idx="1" type="body"/>
          </p:nvPr>
        </p:nvSpPr>
        <p:spPr>
          <a:xfrm>
            <a:off x="107504" y="476672"/>
            <a:ext cx="8715436" cy="5929330"/>
          </a:xfrm>
          <a:prstGeom prst="rect">
            <a:avLst/>
          </a:prstGeom>
          <a:solidFill>
            <a:srgbClr val="D99593">
              <a:alpha val="65882"/>
            </a:srgbClr>
          </a:solidFill>
          <a:ln>
            <a:noFill/>
          </a:ln>
        </p:spPr>
        <p:txBody>
          <a:bodyPr anchorCtr="0" anchor="t" bIns="45700" lIns="91425" spcFirstLastPara="1" rIns="91425" wrap="square" tIns="45700">
            <a:normAutofit fontScale="92500" lnSpcReduction="20000"/>
          </a:bodyPr>
          <a:lstStyle/>
          <a:p>
            <a:pPr indent="-342900" lvl="0" marL="342900" rtl="0" algn="just">
              <a:spcBef>
                <a:spcPts val="0"/>
              </a:spcBef>
              <a:spcAft>
                <a:spcPts val="0"/>
              </a:spcAft>
              <a:buClr>
                <a:schemeClr val="dk2"/>
              </a:buClr>
              <a:buSzPct val="100000"/>
              <a:buChar char="•"/>
            </a:pPr>
            <a:r>
              <a:rPr b="1" lang="it-IT" sz="3000">
                <a:solidFill>
                  <a:schemeClr val="dk2"/>
                </a:solidFill>
                <a:latin typeface="Calibri"/>
                <a:ea typeface="Calibri"/>
                <a:cs typeface="Calibri"/>
                <a:sym typeface="Calibri"/>
              </a:rPr>
              <a:t>Nella lettura e nella scrittura mostra ripetizioni, trasposizioni, aggiunte, omissioni, sostituzioni o inversioni di lettere, parole e numeri. </a:t>
            </a:r>
            <a:endParaRPr/>
          </a:p>
          <a:p>
            <a:pPr indent="-166687" lvl="0" marL="342900" rtl="0" algn="just">
              <a:spcBef>
                <a:spcPts val="555"/>
              </a:spcBef>
              <a:spcAft>
                <a:spcPts val="0"/>
              </a:spcAft>
              <a:buClr>
                <a:schemeClr val="dk1"/>
              </a:buClr>
              <a:buSzPct val="100000"/>
              <a:buNone/>
            </a:pPr>
            <a:r>
              <a:t/>
            </a:r>
            <a:endParaRPr b="1" sz="3000">
              <a:solidFill>
                <a:schemeClr val="dk2"/>
              </a:solidFill>
              <a:latin typeface="Calibri"/>
              <a:ea typeface="Calibri"/>
              <a:cs typeface="Calibri"/>
              <a:sym typeface="Calibri"/>
            </a:endParaRPr>
          </a:p>
          <a:p>
            <a:pPr indent="-342900" lvl="0" marL="342900" rtl="0" algn="just">
              <a:spcBef>
                <a:spcPts val="555"/>
              </a:spcBef>
              <a:spcAft>
                <a:spcPts val="0"/>
              </a:spcAft>
              <a:buClr>
                <a:schemeClr val="dk2"/>
              </a:buClr>
              <a:buSzPct val="100000"/>
              <a:buChar char="•"/>
            </a:pPr>
            <a:r>
              <a:rPr b="1" lang="it-IT" sz="3000">
                <a:solidFill>
                  <a:schemeClr val="dk2"/>
                </a:solidFill>
                <a:latin typeface="Calibri"/>
                <a:ea typeface="Calibri"/>
                <a:cs typeface="Calibri"/>
                <a:sym typeface="Calibri"/>
              </a:rPr>
              <a:t>Durante la lettura può provare mal di testa, giramenti di testa o malessere.</a:t>
            </a:r>
            <a:endParaRPr/>
          </a:p>
          <a:p>
            <a:pPr indent="-166687" lvl="0" marL="342900" rtl="0" algn="just">
              <a:spcBef>
                <a:spcPts val="555"/>
              </a:spcBef>
              <a:spcAft>
                <a:spcPts val="0"/>
              </a:spcAft>
              <a:buClr>
                <a:schemeClr val="dk1"/>
              </a:buClr>
              <a:buSzPct val="100000"/>
              <a:buNone/>
            </a:pPr>
            <a:r>
              <a:t/>
            </a:r>
            <a:endParaRPr b="1" sz="3000">
              <a:solidFill>
                <a:schemeClr val="dk2"/>
              </a:solidFill>
              <a:latin typeface="Calibri"/>
              <a:ea typeface="Calibri"/>
              <a:cs typeface="Calibri"/>
              <a:sym typeface="Calibri"/>
            </a:endParaRPr>
          </a:p>
          <a:p>
            <a:pPr indent="-342900" lvl="0" marL="342900" rtl="0" algn="l">
              <a:spcBef>
                <a:spcPts val="555"/>
              </a:spcBef>
              <a:spcAft>
                <a:spcPts val="0"/>
              </a:spcAft>
              <a:buClr>
                <a:schemeClr val="dk2"/>
              </a:buClr>
              <a:buSzPct val="100000"/>
              <a:buChar char="•"/>
            </a:pPr>
            <a:r>
              <a:rPr b="1" lang="it-IT" sz="3000">
                <a:solidFill>
                  <a:schemeClr val="dk2"/>
                </a:solidFill>
                <a:latin typeface="Calibri"/>
                <a:ea typeface="Calibri"/>
                <a:cs typeface="Calibri"/>
                <a:sym typeface="Calibri"/>
              </a:rPr>
              <a:t>Tende a non ricordare le elencazioni (nomi, cose, numeri, ecc.) specie se in sequenza. </a:t>
            </a:r>
            <a:endParaRPr b="1" sz="3000">
              <a:solidFill>
                <a:schemeClr val="dk2"/>
              </a:solidFill>
              <a:latin typeface="Calibri"/>
              <a:ea typeface="Calibri"/>
              <a:cs typeface="Calibri"/>
              <a:sym typeface="Calibri"/>
            </a:endParaRPr>
          </a:p>
          <a:p>
            <a:pPr indent="0" lvl="0" marL="0" rtl="0" algn="l">
              <a:spcBef>
                <a:spcPts val="555"/>
              </a:spcBef>
              <a:spcAft>
                <a:spcPts val="0"/>
              </a:spcAft>
              <a:buClr>
                <a:schemeClr val="dk1"/>
              </a:buClr>
              <a:buSzPct val="100000"/>
              <a:buNone/>
            </a:pPr>
            <a:r>
              <a:t/>
            </a:r>
            <a:endParaRPr b="1" sz="3000">
              <a:solidFill>
                <a:schemeClr val="dk2"/>
              </a:solidFill>
              <a:latin typeface="Calibri"/>
              <a:ea typeface="Calibri"/>
              <a:cs typeface="Calibri"/>
              <a:sym typeface="Calibri"/>
            </a:endParaRPr>
          </a:p>
          <a:p>
            <a:pPr indent="-342900" lvl="0" marL="342900" rtl="0" algn="l">
              <a:spcBef>
                <a:spcPts val="555"/>
              </a:spcBef>
              <a:spcAft>
                <a:spcPts val="0"/>
              </a:spcAft>
              <a:buClr>
                <a:schemeClr val="dk2"/>
              </a:buClr>
              <a:buSzPct val="100000"/>
              <a:buChar char="•"/>
            </a:pPr>
            <a:r>
              <a:rPr b="1" lang="it-IT" sz="3000">
                <a:solidFill>
                  <a:schemeClr val="dk2"/>
                </a:solidFill>
                <a:latin typeface="Calibri"/>
                <a:ea typeface="Calibri"/>
                <a:cs typeface="Calibri"/>
                <a:sym typeface="Calibri"/>
              </a:rPr>
              <a:t>Si confonde facilmente con le lunghe spiegazioni verbali, specie se in sequenza. </a:t>
            </a:r>
            <a:endParaRPr/>
          </a:p>
          <a:p>
            <a:pPr indent="-342900" lvl="0" marL="342900" rtl="0" algn="l">
              <a:spcBef>
                <a:spcPts val="555"/>
              </a:spcBef>
              <a:spcAft>
                <a:spcPts val="0"/>
              </a:spcAft>
              <a:buClr>
                <a:schemeClr val="dk1"/>
              </a:buClr>
              <a:buSzPct val="100000"/>
              <a:buNone/>
            </a:pPr>
            <a:r>
              <a:t/>
            </a:r>
            <a:endParaRPr b="1" sz="3000">
              <a:solidFill>
                <a:schemeClr val="dk2"/>
              </a:solidFill>
              <a:latin typeface="Calibri"/>
              <a:ea typeface="Calibri"/>
              <a:cs typeface="Calibri"/>
              <a:sym typeface="Calibri"/>
            </a:endParaRPr>
          </a:p>
          <a:p>
            <a:pPr indent="-342900" lvl="0" marL="342900" rtl="0" algn="l">
              <a:spcBef>
                <a:spcPts val="555"/>
              </a:spcBef>
              <a:spcAft>
                <a:spcPts val="0"/>
              </a:spcAft>
              <a:buClr>
                <a:schemeClr val="dk2"/>
              </a:buClr>
              <a:buSzPct val="100000"/>
              <a:buChar char="•"/>
            </a:pPr>
            <a:r>
              <a:rPr b="1" lang="it-IT" sz="3000">
                <a:solidFill>
                  <a:schemeClr val="dk2"/>
                </a:solidFill>
                <a:latin typeface="Calibri"/>
                <a:ea typeface="Calibri"/>
                <a:cs typeface="Calibri"/>
                <a:sym typeface="Calibri"/>
              </a:rPr>
              <a:t>Esprime le sue idee con difficoltà.</a:t>
            </a:r>
            <a:r>
              <a:rPr b="1" lang="it-IT" sz="3000">
                <a:solidFill>
                  <a:srgbClr val="494429"/>
                </a:solidFill>
                <a:latin typeface="Calibri"/>
                <a:ea typeface="Calibri"/>
                <a:cs typeface="Calibri"/>
                <a:sym typeface="Calibri"/>
              </a:rPr>
              <a:t> </a:t>
            </a:r>
            <a:endParaRPr b="1"/>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1"/>
          <p:cNvSpPr txBox="1"/>
          <p:nvPr>
            <p:ph type="title"/>
          </p:nvPr>
        </p:nvSpPr>
        <p:spPr>
          <a:xfrm>
            <a:off x="571472" y="285728"/>
            <a:ext cx="8229600" cy="1143000"/>
          </a:xfrm>
          <a:prstGeom prst="rect">
            <a:avLst/>
          </a:prstGeom>
          <a:solidFill>
            <a:srgbClr val="FFFE99"/>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it-IT" sz="4000"/>
              <a:t> Compie frequentemente:</a:t>
            </a:r>
            <a:endParaRPr sz="4000"/>
          </a:p>
        </p:txBody>
      </p:sp>
      <p:sp>
        <p:nvSpPr>
          <p:cNvPr id="365" name="Google Shape;365;p31"/>
          <p:cNvSpPr txBox="1"/>
          <p:nvPr>
            <p:ph idx="1" type="body"/>
          </p:nvPr>
        </p:nvSpPr>
        <p:spPr>
          <a:xfrm>
            <a:off x="539552" y="1700808"/>
            <a:ext cx="8229600" cy="4389120"/>
          </a:xfrm>
          <a:prstGeom prst="rect">
            <a:avLst/>
          </a:prstGeom>
          <a:solidFill>
            <a:srgbClr val="FFFF65"/>
          </a:solid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rgbClr val="17365D"/>
              </a:buClr>
              <a:buSzPct val="100000"/>
              <a:buNone/>
            </a:pPr>
            <a:r>
              <a:rPr lang="it-IT">
                <a:solidFill>
                  <a:srgbClr val="17365D"/>
                </a:solidFill>
                <a:latin typeface="Calibri"/>
                <a:ea typeface="Calibri"/>
                <a:cs typeface="Calibri"/>
                <a:sym typeface="Calibri"/>
              </a:rPr>
              <a:t>ERRORI FONOLOGICI: </a:t>
            </a:r>
            <a:endParaRPr/>
          </a:p>
          <a:p>
            <a:pPr indent="-342900" lvl="0" marL="342900" rtl="0" algn="l">
              <a:spcBef>
                <a:spcPts val="496"/>
              </a:spcBef>
              <a:spcAft>
                <a:spcPts val="0"/>
              </a:spcAft>
              <a:buClr>
                <a:srgbClr val="17365D"/>
              </a:buClr>
              <a:buSzPct val="100000"/>
              <a:buChar char="•"/>
            </a:pPr>
            <a:r>
              <a:rPr lang="it-IT">
                <a:solidFill>
                  <a:srgbClr val="17365D"/>
                </a:solidFill>
                <a:latin typeface="Calibri"/>
                <a:ea typeface="Calibri"/>
                <a:cs typeface="Calibri"/>
                <a:sym typeface="Calibri"/>
              </a:rPr>
              <a:t>scambio di grafemi (b/d,..)</a:t>
            </a:r>
            <a:endParaRPr/>
          </a:p>
          <a:p>
            <a:pPr indent="-342900" lvl="0" marL="342900" rtl="0" algn="l">
              <a:spcBef>
                <a:spcPts val="496"/>
              </a:spcBef>
              <a:spcAft>
                <a:spcPts val="0"/>
              </a:spcAft>
              <a:buClr>
                <a:srgbClr val="17365D"/>
              </a:buClr>
              <a:buSzPct val="100000"/>
              <a:buChar char="•"/>
            </a:pPr>
            <a:r>
              <a:rPr lang="it-IT">
                <a:solidFill>
                  <a:srgbClr val="17365D"/>
                </a:solidFill>
                <a:latin typeface="Calibri"/>
                <a:ea typeface="Calibri"/>
                <a:cs typeface="Calibri"/>
                <a:sym typeface="Calibri"/>
              </a:rPr>
              <a:t>Omissioni o aggiunte di lettere o sillabe</a:t>
            </a:r>
            <a:endParaRPr/>
          </a:p>
          <a:p>
            <a:pPr indent="-342900" lvl="0" marL="342900" rtl="0" algn="l">
              <a:spcBef>
                <a:spcPts val="496"/>
              </a:spcBef>
              <a:spcAft>
                <a:spcPts val="0"/>
              </a:spcAft>
              <a:buClr>
                <a:srgbClr val="17365D"/>
              </a:buClr>
              <a:buSzPct val="100000"/>
              <a:buChar char="•"/>
            </a:pPr>
            <a:r>
              <a:rPr lang="it-IT">
                <a:solidFill>
                  <a:srgbClr val="17365D"/>
                </a:solidFill>
                <a:latin typeface="Calibri"/>
                <a:ea typeface="Calibri"/>
                <a:cs typeface="Calibri"/>
                <a:sym typeface="Calibri"/>
              </a:rPr>
              <a:t>Inversioni di lettere o numeri  (51 – 15)</a:t>
            </a:r>
            <a:endParaRPr/>
          </a:p>
          <a:p>
            <a:pPr indent="-342900" lvl="0" marL="342900" rtl="0" algn="l">
              <a:spcBef>
                <a:spcPts val="496"/>
              </a:spcBef>
              <a:spcAft>
                <a:spcPts val="0"/>
              </a:spcAft>
              <a:buClr>
                <a:srgbClr val="17365D"/>
              </a:buClr>
              <a:buSzPct val="100000"/>
              <a:buChar char="•"/>
            </a:pPr>
            <a:r>
              <a:rPr lang="it-IT">
                <a:solidFill>
                  <a:srgbClr val="17365D"/>
                </a:solidFill>
                <a:latin typeface="Calibri"/>
                <a:ea typeface="Calibri"/>
                <a:cs typeface="Calibri"/>
                <a:sym typeface="Calibri"/>
              </a:rPr>
              <a:t>Sostituzioni di suoni (f/v..)</a:t>
            </a:r>
            <a:endParaRPr/>
          </a:p>
          <a:p>
            <a:pPr indent="-185420" lvl="0" marL="342900" rtl="0" algn="l">
              <a:spcBef>
                <a:spcPts val="496"/>
              </a:spcBef>
              <a:spcAft>
                <a:spcPts val="0"/>
              </a:spcAft>
              <a:buClr>
                <a:schemeClr val="dk1"/>
              </a:buClr>
              <a:buSzPct val="100000"/>
              <a:buNone/>
            </a:pPr>
            <a:r>
              <a:t/>
            </a:r>
            <a:endParaRPr>
              <a:solidFill>
                <a:srgbClr val="17365D"/>
              </a:solidFill>
              <a:latin typeface="Calibri"/>
              <a:ea typeface="Calibri"/>
              <a:cs typeface="Calibri"/>
              <a:sym typeface="Calibri"/>
            </a:endParaRPr>
          </a:p>
          <a:p>
            <a:pPr indent="-342900" lvl="0" marL="342900" rtl="0" algn="l">
              <a:spcBef>
                <a:spcPts val="496"/>
              </a:spcBef>
              <a:spcAft>
                <a:spcPts val="0"/>
              </a:spcAft>
              <a:buClr>
                <a:srgbClr val="17365D"/>
              </a:buClr>
              <a:buSzPct val="100000"/>
              <a:buNone/>
            </a:pPr>
            <a:r>
              <a:rPr lang="it-IT">
                <a:solidFill>
                  <a:srgbClr val="17365D"/>
                </a:solidFill>
                <a:latin typeface="Calibri"/>
                <a:ea typeface="Calibri"/>
                <a:cs typeface="Calibri"/>
                <a:sym typeface="Calibri"/>
              </a:rPr>
              <a:t>ERRORI NON FONOLOGICI</a:t>
            </a:r>
            <a:endParaRPr/>
          </a:p>
          <a:p>
            <a:pPr indent="-342900" lvl="0" marL="342900" rtl="0" algn="l">
              <a:spcBef>
                <a:spcPts val="496"/>
              </a:spcBef>
              <a:spcAft>
                <a:spcPts val="0"/>
              </a:spcAft>
              <a:buClr>
                <a:srgbClr val="17365D"/>
              </a:buClr>
              <a:buSzPct val="100000"/>
              <a:buNone/>
            </a:pPr>
            <a:r>
              <a:rPr lang="it-IT">
                <a:solidFill>
                  <a:srgbClr val="17365D"/>
                </a:solidFill>
                <a:latin typeface="Calibri"/>
                <a:ea typeface="Calibri"/>
                <a:cs typeface="Calibri"/>
                <a:sym typeface="Calibri"/>
              </a:rPr>
              <a:t>Separazioni illegali (in-sieme)</a:t>
            </a:r>
            <a:endParaRPr/>
          </a:p>
          <a:p>
            <a:pPr indent="-342900" lvl="0" marL="342900" rtl="0" algn="l">
              <a:spcBef>
                <a:spcPts val="496"/>
              </a:spcBef>
              <a:spcAft>
                <a:spcPts val="0"/>
              </a:spcAft>
              <a:buClr>
                <a:srgbClr val="17365D"/>
              </a:buClr>
              <a:buSzPct val="100000"/>
              <a:buNone/>
            </a:pPr>
            <a:r>
              <a:rPr lang="it-IT">
                <a:solidFill>
                  <a:srgbClr val="17365D"/>
                </a:solidFill>
                <a:latin typeface="Calibri"/>
                <a:ea typeface="Calibri"/>
                <a:cs typeface="Calibri"/>
                <a:sym typeface="Calibri"/>
              </a:rPr>
              <a:t>Fusioni illegali (lacqua – nonevero)</a:t>
            </a:r>
            <a:endParaRPr/>
          </a:p>
          <a:p>
            <a:pPr indent="-342900" lvl="0" marL="342900" rtl="0" algn="l">
              <a:spcBef>
                <a:spcPts val="496"/>
              </a:spcBef>
              <a:spcAft>
                <a:spcPts val="0"/>
              </a:spcAft>
              <a:buClr>
                <a:srgbClr val="17365D"/>
              </a:buClr>
              <a:buSzPct val="100000"/>
              <a:buNone/>
            </a:pPr>
            <a:r>
              <a:rPr lang="it-IT">
                <a:solidFill>
                  <a:srgbClr val="17365D"/>
                </a:solidFill>
                <a:latin typeface="Calibri"/>
                <a:ea typeface="Calibri"/>
                <a:cs typeface="Calibri"/>
                <a:sym typeface="Calibri"/>
              </a:rPr>
              <a:t>Scambio di grafema omofono (cuore, squola..</a:t>
            </a:r>
            <a:endParaRPr/>
          </a:p>
          <a:p>
            <a:pPr indent="-342900" lvl="0" marL="342900" rtl="0" algn="l">
              <a:spcBef>
                <a:spcPts val="496"/>
              </a:spcBef>
              <a:spcAft>
                <a:spcPts val="0"/>
              </a:spcAft>
              <a:buClr>
                <a:srgbClr val="17365D"/>
              </a:buClr>
              <a:buSzPct val="100000"/>
              <a:buNone/>
            </a:pPr>
            <a:r>
              <a:rPr lang="it-IT">
                <a:solidFill>
                  <a:srgbClr val="17365D"/>
                </a:solidFill>
                <a:latin typeface="Calibri"/>
                <a:ea typeface="Calibri"/>
                <a:cs typeface="Calibri"/>
                <a:sym typeface="Calibri"/>
              </a:rPr>
              <a:t>Omissione o aggiunta di 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2"/>
          <p:cNvSpPr txBox="1"/>
          <p:nvPr>
            <p:ph type="title"/>
          </p:nvPr>
        </p:nvSpPr>
        <p:spPr>
          <a:xfrm>
            <a:off x="1691680" y="260648"/>
            <a:ext cx="5832648" cy="1143000"/>
          </a:xfrm>
          <a:prstGeom prst="rect">
            <a:avLst/>
          </a:prstGeom>
          <a:solidFill>
            <a:srgbClr val="FFC0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1" lang="it-IT">
                <a:solidFill>
                  <a:schemeClr val="lt1"/>
                </a:solidFill>
              </a:rPr>
              <a:t>MATEMATICA</a:t>
            </a:r>
            <a:br>
              <a:rPr lang="it-IT"/>
            </a:br>
            <a:endParaRPr/>
          </a:p>
        </p:txBody>
      </p:sp>
      <p:sp>
        <p:nvSpPr>
          <p:cNvPr id="371" name="Google Shape;371;p32"/>
          <p:cNvSpPr txBox="1"/>
          <p:nvPr>
            <p:ph idx="1" type="body"/>
          </p:nvPr>
        </p:nvSpPr>
        <p:spPr>
          <a:xfrm>
            <a:off x="395536" y="1916832"/>
            <a:ext cx="7859216" cy="3945050"/>
          </a:xfrm>
          <a:prstGeom prst="rect">
            <a:avLst/>
          </a:prstGeom>
          <a:solidFill>
            <a:srgbClr val="FFC000">
              <a:alpha val="68627"/>
            </a:srgbClr>
          </a:solid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2"/>
              </a:buClr>
              <a:buSzPts val="3200"/>
              <a:buChar char="•"/>
            </a:pPr>
            <a:r>
              <a:rPr lang="it-IT" sz="3200">
                <a:solidFill>
                  <a:schemeClr val="dk2"/>
                </a:solidFill>
                <a:latin typeface="Calibri"/>
                <a:ea typeface="Calibri"/>
                <a:cs typeface="Calibri"/>
                <a:sym typeface="Calibri"/>
              </a:rPr>
              <a:t>Si basa sulle sue dita per contare. </a:t>
            </a:r>
            <a:endParaRPr sz="3200">
              <a:solidFill>
                <a:schemeClr val="dk2"/>
              </a:solidFill>
              <a:latin typeface="Calibri"/>
              <a:ea typeface="Calibri"/>
              <a:cs typeface="Calibri"/>
              <a:sym typeface="Calibri"/>
            </a:endParaRPr>
          </a:p>
          <a:p>
            <a:pPr indent="-342900" lvl="0" marL="342900" rtl="0" algn="l">
              <a:spcBef>
                <a:spcPts val="640"/>
              </a:spcBef>
              <a:spcAft>
                <a:spcPts val="0"/>
              </a:spcAft>
              <a:buClr>
                <a:schemeClr val="dk2"/>
              </a:buClr>
              <a:buSzPts val="3200"/>
              <a:buChar char="•"/>
            </a:pPr>
            <a:r>
              <a:rPr lang="it-IT" sz="3200">
                <a:solidFill>
                  <a:schemeClr val="dk2"/>
                </a:solidFill>
                <a:latin typeface="Calibri"/>
                <a:ea typeface="Calibri"/>
                <a:cs typeface="Calibri"/>
                <a:sym typeface="Calibri"/>
              </a:rPr>
              <a:t>Può essere capace di contare bene, ma ha difficoltà a contare gli oggetti. </a:t>
            </a:r>
            <a:br>
              <a:rPr lang="it-IT" sz="3200">
                <a:solidFill>
                  <a:schemeClr val="dk2"/>
                </a:solidFill>
                <a:latin typeface="Calibri"/>
                <a:ea typeface="Calibri"/>
                <a:cs typeface="Calibri"/>
                <a:sym typeface="Calibri"/>
              </a:rPr>
            </a:br>
            <a:r>
              <a:rPr lang="it-IT" sz="3200">
                <a:solidFill>
                  <a:schemeClr val="dk2"/>
                </a:solidFill>
                <a:latin typeface="Calibri"/>
                <a:ea typeface="Calibri"/>
                <a:cs typeface="Calibri"/>
                <a:sym typeface="Calibri"/>
              </a:rPr>
              <a:t>Non sa amministrare il denaro. </a:t>
            </a:r>
            <a:endParaRPr/>
          </a:p>
          <a:p>
            <a:pPr indent="-342900" lvl="0" marL="342900" rtl="0" algn="l">
              <a:spcBef>
                <a:spcPts val="640"/>
              </a:spcBef>
              <a:spcAft>
                <a:spcPts val="0"/>
              </a:spcAft>
              <a:buClr>
                <a:schemeClr val="dk2"/>
              </a:buClr>
              <a:buSzPts val="3200"/>
              <a:buChar char="•"/>
            </a:pPr>
            <a:r>
              <a:rPr lang="it-IT" sz="3200">
                <a:solidFill>
                  <a:schemeClr val="dk2"/>
                </a:solidFill>
                <a:latin typeface="Calibri"/>
                <a:ea typeface="Calibri"/>
                <a:cs typeface="Calibri"/>
                <a:sym typeface="Calibri"/>
              </a:rPr>
              <a:t>E’ bravo in aritmetica, ma non in problemi che implichino il linguaggio. </a:t>
            </a:r>
            <a:br>
              <a:rPr lang="it-IT" sz="3200">
                <a:solidFill>
                  <a:schemeClr val="dk2"/>
                </a:solidFill>
                <a:latin typeface="Calibri"/>
                <a:ea typeface="Calibri"/>
                <a:cs typeface="Calibri"/>
                <a:sym typeface="Calibri"/>
              </a:rPr>
            </a:br>
            <a:r>
              <a:rPr lang="it-IT" sz="3200">
                <a:solidFill>
                  <a:schemeClr val="dk2"/>
                </a:solidFill>
                <a:latin typeface="Calibri"/>
                <a:ea typeface="Calibri"/>
                <a:cs typeface="Calibri"/>
                <a:sym typeface="Calibri"/>
              </a:rPr>
              <a:t>Fa fatica ad afferrare i concetti di algebra o di calcolo.</a:t>
            </a:r>
            <a:r>
              <a:rPr lang="it-IT">
                <a:solidFill>
                  <a:srgbClr val="494429"/>
                </a:solidFill>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3"/>
          <p:cNvSpPr txBox="1"/>
          <p:nvPr>
            <p:ph type="title"/>
          </p:nvPr>
        </p:nvSpPr>
        <p:spPr>
          <a:xfrm>
            <a:off x="594998" y="432257"/>
            <a:ext cx="8258204" cy="1561360"/>
          </a:xfrm>
          <a:prstGeom prst="rect">
            <a:avLst/>
          </a:prstGeom>
          <a:solidFill>
            <a:schemeClr val="accent2">
              <a:alpha val="69803"/>
            </a:schemeClr>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br>
              <a:rPr b="1" lang="it-IT"/>
            </a:br>
            <a:r>
              <a:rPr b="1" lang="it-IT">
                <a:solidFill>
                  <a:schemeClr val="lt1"/>
                </a:solidFill>
              </a:rPr>
              <a:t>LATERALIZZAZIONE</a:t>
            </a:r>
            <a:br>
              <a:rPr lang="it-IT">
                <a:solidFill>
                  <a:schemeClr val="lt1"/>
                </a:solidFill>
              </a:rPr>
            </a:br>
            <a:endParaRPr>
              <a:solidFill>
                <a:schemeClr val="lt1"/>
              </a:solidFill>
            </a:endParaRPr>
          </a:p>
        </p:txBody>
      </p:sp>
      <p:sp>
        <p:nvSpPr>
          <p:cNvPr id="377" name="Google Shape;377;p33"/>
          <p:cNvSpPr txBox="1"/>
          <p:nvPr>
            <p:ph idx="1" type="body"/>
          </p:nvPr>
        </p:nvSpPr>
        <p:spPr>
          <a:xfrm>
            <a:off x="471430" y="2355492"/>
            <a:ext cx="8229600" cy="4389120"/>
          </a:xfrm>
          <a:prstGeom prst="rect">
            <a:avLst/>
          </a:prstGeom>
          <a:solidFill>
            <a:srgbClr val="E5B8B7">
              <a:alpha val="65882"/>
            </a:srgbClr>
          </a:solid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lt1"/>
              </a:buClr>
              <a:buSzPct val="100000"/>
              <a:buChar char="•"/>
            </a:pPr>
            <a:r>
              <a:rPr lang="it-IT">
                <a:solidFill>
                  <a:schemeClr val="lt1"/>
                </a:solidFill>
                <a:latin typeface="Calibri"/>
                <a:ea typeface="Calibri"/>
                <a:cs typeface="Calibri"/>
                <a:sym typeface="Calibri"/>
              </a:rPr>
              <a:t>Può avere difficoltà con i compiti che implicano abilità motorie. </a:t>
            </a:r>
            <a:endParaRPr/>
          </a:p>
          <a:p>
            <a:pPr indent="-342900" lvl="0" marL="342900" rtl="0" algn="l">
              <a:spcBef>
                <a:spcPts val="544"/>
              </a:spcBef>
              <a:spcAft>
                <a:spcPts val="0"/>
              </a:spcAft>
              <a:buClr>
                <a:schemeClr val="lt1"/>
              </a:buClr>
              <a:buSzPct val="100000"/>
              <a:buChar char="•"/>
            </a:pPr>
            <a:r>
              <a:rPr lang="it-IT">
                <a:solidFill>
                  <a:schemeClr val="lt1"/>
                </a:solidFill>
                <a:latin typeface="Calibri"/>
                <a:ea typeface="Calibri"/>
                <a:cs typeface="Calibri"/>
                <a:sym typeface="Calibri"/>
              </a:rPr>
              <a:t>Ha difficoltà a copiare o a riassumere correttamente.</a:t>
            </a:r>
            <a:endParaRPr/>
          </a:p>
          <a:p>
            <a:pPr indent="-342900" lvl="0" marL="342900" rtl="0" algn="l">
              <a:spcBef>
                <a:spcPts val="544"/>
              </a:spcBef>
              <a:spcAft>
                <a:spcPts val="0"/>
              </a:spcAft>
              <a:buClr>
                <a:schemeClr val="lt1"/>
              </a:buClr>
              <a:buSzPct val="100000"/>
              <a:buChar char="•"/>
            </a:pPr>
            <a:r>
              <a:rPr lang="it-IT">
                <a:solidFill>
                  <a:schemeClr val="lt1"/>
                </a:solidFill>
                <a:latin typeface="Calibri"/>
                <a:ea typeface="Calibri"/>
                <a:cs typeface="Calibri"/>
                <a:sym typeface="Calibri"/>
              </a:rPr>
              <a:t>La scrittura è talvolta illeggibile. Può non essere in grado di leggere la propria scrittura.  </a:t>
            </a:r>
            <a:br>
              <a:rPr lang="it-IT">
                <a:solidFill>
                  <a:schemeClr val="lt1"/>
                </a:solidFill>
                <a:latin typeface="Calibri"/>
                <a:ea typeface="Calibri"/>
                <a:cs typeface="Calibri"/>
                <a:sym typeface="Calibri"/>
              </a:rPr>
            </a:br>
            <a:r>
              <a:rPr lang="it-IT">
                <a:solidFill>
                  <a:schemeClr val="lt1"/>
                </a:solidFill>
                <a:latin typeface="Calibri"/>
                <a:ea typeface="Calibri"/>
                <a:cs typeface="Calibri"/>
                <a:sym typeface="Calibri"/>
              </a:rPr>
              <a:t>La prensione della penna talvolta è inconsueta.  </a:t>
            </a:r>
            <a:br>
              <a:rPr lang="it-IT">
                <a:solidFill>
                  <a:schemeClr val="lt1"/>
                </a:solidFill>
                <a:latin typeface="Calibri"/>
                <a:ea typeface="Calibri"/>
                <a:cs typeface="Calibri"/>
                <a:sym typeface="Calibri"/>
              </a:rPr>
            </a:br>
            <a:r>
              <a:rPr lang="it-IT">
                <a:solidFill>
                  <a:schemeClr val="lt1"/>
                </a:solidFill>
                <a:latin typeface="Calibri"/>
                <a:ea typeface="Calibri"/>
                <a:cs typeface="Calibri"/>
                <a:sym typeface="Calibri"/>
              </a:rPr>
              <a:t>Appare non coordinato e goffo nei movimenti quando gioca o è impegnato in attività sportive. </a:t>
            </a:r>
            <a:br>
              <a:rPr lang="it-IT">
                <a:solidFill>
                  <a:schemeClr val="lt1"/>
                </a:solidFill>
                <a:latin typeface="Calibri"/>
                <a:ea typeface="Calibri"/>
                <a:cs typeface="Calibri"/>
                <a:sym typeface="Calibri"/>
              </a:rPr>
            </a:br>
            <a:r>
              <a:rPr lang="it-IT">
                <a:solidFill>
                  <a:schemeClr val="lt1"/>
                </a:solidFill>
                <a:latin typeface="Calibri"/>
                <a:ea typeface="Calibri"/>
                <a:cs typeface="Calibri"/>
                <a:sym typeface="Calibri"/>
              </a:rPr>
              <a:t>Spesso confonde la destra con la sinistra e il sopra con </a:t>
            </a:r>
            <a:endParaRPr/>
          </a:p>
          <a:p>
            <a:pPr indent="-342900" lvl="0" marL="342900" rtl="0" algn="l">
              <a:spcBef>
                <a:spcPts val="544"/>
              </a:spcBef>
              <a:spcAft>
                <a:spcPts val="0"/>
              </a:spcAft>
              <a:buClr>
                <a:schemeClr val="lt1"/>
              </a:buClr>
              <a:buSzPct val="100000"/>
              <a:buNone/>
            </a:pPr>
            <a:r>
              <a:rPr lang="it-IT">
                <a:solidFill>
                  <a:schemeClr val="lt1"/>
                </a:solidFill>
                <a:latin typeface="Calibri"/>
                <a:ea typeface="Calibri"/>
                <a:cs typeface="Calibri"/>
                <a:sym typeface="Calibri"/>
              </a:rPr>
              <a:t>    il sotto. </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4"/>
          <p:cNvSpPr txBox="1"/>
          <p:nvPr>
            <p:ph idx="1" type="body"/>
          </p:nvPr>
        </p:nvSpPr>
        <p:spPr>
          <a:xfrm>
            <a:off x="428596" y="1285860"/>
            <a:ext cx="8215370" cy="107157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None/>
            </a:pPr>
            <a:r>
              <a:t/>
            </a:r>
            <a:endParaRPr/>
          </a:p>
          <a:p>
            <a:pPr indent="-342900" lvl="0" marL="342900" rtl="0" algn="l">
              <a:spcBef>
                <a:spcPts val="448"/>
              </a:spcBef>
              <a:spcAft>
                <a:spcPts val="0"/>
              </a:spcAft>
              <a:buClr>
                <a:schemeClr val="dk1"/>
              </a:buClr>
              <a:buSzPct val="100000"/>
              <a:buNone/>
            </a:pPr>
            <a:br>
              <a:rPr lang="it-IT"/>
            </a:br>
            <a:endParaRPr/>
          </a:p>
          <a:p>
            <a:pPr indent="-200660" lvl="0" marL="342900" rtl="0" algn="l">
              <a:spcBef>
                <a:spcPts val="448"/>
              </a:spcBef>
              <a:spcAft>
                <a:spcPts val="0"/>
              </a:spcAft>
              <a:buClr>
                <a:schemeClr val="dk1"/>
              </a:buClr>
              <a:buSzPct val="100000"/>
              <a:buNone/>
            </a:pPr>
            <a:r>
              <a:t/>
            </a:r>
            <a:endParaRPr/>
          </a:p>
        </p:txBody>
      </p:sp>
      <p:sp>
        <p:nvSpPr>
          <p:cNvPr id="383" name="Google Shape;383;p34"/>
          <p:cNvSpPr txBox="1"/>
          <p:nvPr/>
        </p:nvSpPr>
        <p:spPr>
          <a:xfrm>
            <a:off x="99559" y="260648"/>
            <a:ext cx="9038362" cy="2169825"/>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4500"/>
              <a:buFont typeface="Calibri"/>
              <a:buNone/>
            </a:pPr>
            <a:r>
              <a:rPr b="1" lang="it-IT" sz="4500">
                <a:solidFill>
                  <a:schemeClr val="dk2"/>
                </a:solidFill>
                <a:latin typeface="Calibri"/>
                <a:ea typeface="Calibri"/>
                <a:cs typeface="Calibri"/>
                <a:sym typeface="Calibri"/>
              </a:rPr>
              <a:t>MEMORIA</a:t>
            </a:r>
            <a:br>
              <a:rPr lang="it-IT"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it-IT" sz="2400">
                <a:solidFill>
                  <a:schemeClr val="lt1"/>
                </a:solidFill>
                <a:latin typeface="Calibri"/>
                <a:ea typeface="Calibri"/>
                <a:cs typeface="Calibri"/>
                <a:sym typeface="Calibri"/>
              </a:rPr>
              <a:t>Ha problemi con la memoria a breve termine. </a:t>
            </a:r>
            <a:br>
              <a:rPr b="1" lang="it-IT" sz="2400">
                <a:solidFill>
                  <a:schemeClr val="lt1"/>
                </a:solidFill>
                <a:latin typeface="Calibri"/>
                <a:ea typeface="Calibri"/>
                <a:cs typeface="Calibri"/>
                <a:sym typeface="Calibri"/>
              </a:rPr>
            </a:br>
            <a:r>
              <a:rPr b="1" lang="it-IT" sz="2400">
                <a:solidFill>
                  <a:schemeClr val="lt1"/>
                </a:solidFill>
                <a:latin typeface="Calibri"/>
                <a:ea typeface="Calibri"/>
                <a:cs typeface="Calibri"/>
                <a:sym typeface="Calibri"/>
              </a:rPr>
              <a:t>Generalmente ha un’eccellente memoria a lungo termine. </a:t>
            </a:r>
            <a:br>
              <a:rPr b="1" lang="it-IT" sz="2400">
                <a:solidFill>
                  <a:schemeClr val="lt1"/>
                </a:solidFill>
                <a:latin typeface="Calibri"/>
                <a:ea typeface="Calibri"/>
                <a:cs typeface="Calibri"/>
                <a:sym typeface="Calibri"/>
              </a:rPr>
            </a:br>
            <a:r>
              <a:rPr b="1" lang="it-IT" sz="2400">
                <a:solidFill>
                  <a:schemeClr val="lt1"/>
                </a:solidFill>
                <a:latin typeface="Calibri"/>
                <a:ea typeface="Calibri"/>
                <a:cs typeface="Calibri"/>
                <a:sym typeface="Calibri"/>
              </a:rPr>
              <a:t>Ha problemi di memoria con l’informazione strutturata  in sequenza.</a:t>
            </a:r>
            <a:endParaRPr/>
          </a:p>
        </p:txBody>
      </p:sp>
      <p:sp>
        <p:nvSpPr>
          <p:cNvPr id="384" name="Google Shape;384;p34"/>
          <p:cNvSpPr txBox="1"/>
          <p:nvPr/>
        </p:nvSpPr>
        <p:spPr>
          <a:xfrm>
            <a:off x="484359" y="4005064"/>
            <a:ext cx="8103844" cy="2077492"/>
          </a:xfrm>
          <a:prstGeom prst="rect">
            <a:avLst/>
          </a:prstGeom>
          <a:solidFill>
            <a:srgbClr val="FFFF6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500">
                <a:solidFill>
                  <a:schemeClr val="dk2"/>
                </a:solidFill>
                <a:latin typeface="Calibri"/>
                <a:ea typeface="Calibri"/>
                <a:cs typeface="Calibri"/>
                <a:sym typeface="Calibri"/>
              </a:rPr>
              <a:t>TEMPO</a:t>
            </a:r>
            <a:br>
              <a:rPr b="1" lang="it-IT" sz="4800">
                <a:solidFill>
                  <a:schemeClr val="dk1"/>
                </a:solidFill>
                <a:latin typeface="Calibri"/>
                <a:ea typeface="Calibri"/>
                <a:cs typeface="Calibri"/>
                <a:sym typeface="Calibri"/>
              </a:rPr>
            </a:br>
            <a:r>
              <a:rPr lang="it-IT" sz="2800">
                <a:solidFill>
                  <a:srgbClr val="494429"/>
                </a:solidFill>
                <a:latin typeface="Calibri"/>
                <a:ea typeface="Calibri"/>
                <a:cs typeface="Calibri"/>
                <a:sym typeface="Calibri"/>
              </a:rPr>
              <a:t>Sperimenta difficoltà nella consapevolezza del tempo, nella sua gestione e nell’essere puntuale.</a:t>
            </a:r>
            <a:endParaRPr/>
          </a:p>
          <a:p>
            <a:pPr indent="0" lvl="0" marL="0" marR="0" rtl="0" algn="ctr">
              <a:spcBef>
                <a:spcPts val="0"/>
              </a:spcBef>
              <a:spcAft>
                <a:spcPts val="0"/>
              </a:spcAft>
              <a:buNone/>
            </a:pPr>
            <a:r>
              <a:t/>
            </a:r>
            <a:endParaRPr sz="2800">
              <a:solidFill>
                <a:srgbClr val="494429"/>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type="title"/>
          </p:nvPr>
        </p:nvSpPr>
        <p:spPr>
          <a:xfrm>
            <a:off x="467544" y="476672"/>
            <a:ext cx="8229600" cy="11430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8D8D8"/>
              </a:buClr>
              <a:buSzPct val="100000"/>
              <a:buFont typeface="Calibri"/>
              <a:buNone/>
            </a:pPr>
            <a:r>
              <a:rPr lang="it-IT">
                <a:solidFill>
                  <a:srgbClr val="D8D8D8"/>
                </a:solidFill>
              </a:rPr>
              <a:t>FUNZIONI ESECUTIVE</a:t>
            </a:r>
            <a:br>
              <a:rPr lang="it-IT">
                <a:solidFill>
                  <a:srgbClr val="D8D8D8"/>
                </a:solidFill>
              </a:rPr>
            </a:br>
            <a:r>
              <a:rPr lang="it-IT" sz="3600">
                <a:solidFill>
                  <a:srgbClr val="D8D8D8"/>
                </a:solidFill>
              </a:rPr>
              <a:t>nei processi di apprendimento </a:t>
            </a:r>
            <a:endParaRPr/>
          </a:p>
        </p:txBody>
      </p:sp>
      <p:sp>
        <p:nvSpPr>
          <p:cNvPr id="390" name="Google Shape;390;p35"/>
          <p:cNvSpPr txBox="1"/>
          <p:nvPr>
            <p:ph idx="1" type="body"/>
          </p:nvPr>
        </p:nvSpPr>
        <p:spPr>
          <a:xfrm>
            <a:off x="755576" y="2348880"/>
            <a:ext cx="7704856" cy="3630469"/>
          </a:xfrm>
          <a:prstGeom prst="rect">
            <a:avLst/>
          </a:prstGeom>
          <a:solidFill>
            <a:srgbClr val="B7CCE4"/>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3200"/>
              <a:buChar char="•"/>
            </a:pPr>
            <a:r>
              <a:rPr lang="it-IT">
                <a:solidFill>
                  <a:schemeClr val="dk2"/>
                </a:solidFill>
              </a:rPr>
              <a:t>Attenzione sostenuta visiva e uditiva</a:t>
            </a:r>
            <a:endParaRPr/>
          </a:p>
          <a:p>
            <a:pPr indent="-342900" lvl="0" marL="342900" rtl="0" algn="l">
              <a:spcBef>
                <a:spcPts val="640"/>
              </a:spcBef>
              <a:spcAft>
                <a:spcPts val="0"/>
              </a:spcAft>
              <a:buClr>
                <a:schemeClr val="dk2"/>
              </a:buClr>
              <a:buSzPts val="3200"/>
              <a:buChar char="•"/>
            </a:pPr>
            <a:r>
              <a:rPr lang="it-IT">
                <a:solidFill>
                  <a:schemeClr val="dk2"/>
                </a:solidFill>
              </a:rPr>
              <a:t>Attenzione divisa visiva e uditiva </a:t>
            </a:r>
            <a:endParaRPr/>
          </a:p>
          <a:p>
            <a:pPr indent="-342900" lvl="0" marL="342900" rtl="0" algn="l">
              <a:spcBef>
                <a:spcPts val="640"/>
              </a:spcBef>
              <a:spcAft>
                <a:spcPts val="0"/>
              </a:spcAft>
              <a:buClr>
                <a:schemeClr val="dk2"/>
              </a:buClr>
              <a:buSzPts val="3200"/>
              <a:buChar char="•"/>
            </a:pPr>
            <a:r>
              <a:rPr lang="it-IT">
                <a:solidFill>
                  <a:schemeClr val="dk2"/>
                </a:solidFill>
              </a:rPr>
              <a:t>Memoria di lavoro verbale, visiva – spaziale</a:t>
            </a:r>
            <a:endParaRPr/>
          </a:p>
          <a:p>
            <a:pPr indent="-342900" lvl="0" marL="342900" rtl="0" algn="l">
              <a:spcBef>
                <a:spcPts val="640"/>
              </a:spcBef>
              <a:spcAft>
                <a:spcPts val="0"/>
              </a:spcAft>
              <a:buClr>
                <a:schemeClr val="dk2"/>
              </a:buClr>
              <a:buSzPts val="3200"/>
              <a:buChar char="•"/>
            </a:pPr>
            <a:r>
              <a:rPr lang="it-IT">
                <a:solidFill>
                  <a:schemeClr val="dk2"/>
                </a:solidFill>
              </a:rPr>
              <a:t>Categorizzazione verbale, non verbale</a:t>
            </a:r>
            <a:endParaRPr/>
          </a:p>
          <a:p>
            <a:pPr indent="-342900" lvl="0" marL="342900" rtl="0" algn="l">
              <a:spcBef>
                <a:spcPts val="640"/>
              </a:spcBef>
              <a:spcAft>
                <a:spcPts val="0"/>
              </a:spcAft>
              <a:buClr>
                <a:schemeClr val="dk2"/>
              </a:buClr>
              <a:buSzPts val="3200"/>
              <a:buChar char="•"/>
            </a:pPr>
            <a:r>
              <a:rPr lang="it-IT">
                <a:solidFill>
                  <a:schemeClr val="dk2"/>
                </a:solidFill>
              </a:rPr>
              <a:t>Capacità di inibizione  </a:t>
            </a:r>
            <a:endParaRPr/>
          </a:p>
          <a:p>
            <a:pPr indent="-342900" lvl="0" marL="342900" rtl="0" algn="l">
              <a:spcBef>
                <a:spcPts val="640"/>
              </a:spcBef>
              <a:spcAft>
                <a:spcPts val="0"/>
              </a:spcAft>
              <a:buClr>
                <a:schemeClr val="dk2"/>
              </a:buClr>
              <a:buSzPts val="3200"/>
              <a:buChar char="•"/>
            </a:pPr>
            <a:r>
              <a:rPr lang="it-IT">
                <a:solidFill>
                  <a:schemeClr val="dk2"/>
                </a:solidFill>
              </a:rPr>
              <a:t>Abilità di pianificazione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1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1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1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1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1000"/>
                                        <p:tgtEl>
                                          <p:spTgt spid="39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6"/>
          <p:cNvSpPr txBox="1"/>
          <p:nvPr>
            <p:ph type="title"/>
          </p:nvPr>
        </p:nvSpPr>
        <p:spPr>
          <a:xfrm>
            <a:off x="457200" y="327546"/>
            <a:ext cx="8229600" cy="1143000"/>
          </a:xfrm>
          <a:prstGeom prst="rect">
            <a:avLst/>
          </a:prstGeom>
          <a:solidFill>
            <a:srgbClr val="FFC0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Arial Rounded"/>
              <a:buNone/>
            </a:pPr>
            <a:r>
              <a:rPr b="1" lang="it-IT">
                <a:solidFill>
                  <a:schemeClr val="lt1"/>
                </a:solidFill>
                <a:latin typeface="Arial Rounded"/>
                <a:ea typeface="Arial Rounded"/>
                <a:cs typeface="Arial Rounded"/>
                <a:sym typeface="Arial Rounded"/>
              </a:rPr>
              <a:t>Funzioni Esecutive</a:t>
            </a:r>
            <a:endParaRPr/>
          </a:p>
        </p:txBody>
      </p:sp>
      <p:sp>
        <p:nvSpPr>
          <p:cNvPr id="396" name="Google Shape;396;p36"/>
          <p:cNvSpPr txBox="1"/>
          <p:nvPr>
            <p:ph idx="1" type="body"/>
          </p:nvPr>
        </p:nvSpPr>
        <p:spPr>
          <a:xfrm>
            <a:off x="232013" y="1705971"/>
            <a:ext cx="8454788" cy="4682130"/>
          </a:xfrm>
          <a:prstGeom prst="rect">
            <a:avLst/>
          </a:prstGeom>
          <a:solidFill>
            <a:srgbClr val="FFC000">
              <a:alpha val="53725"/>
            </a:srgbClr>
          </a:solid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rgbClr val="632423"/>
              </a:buClr>
              <a:buSzPct val="100000"/>
              <a:buChar char="•"/>
            </a:pPr>
            <a:r>
              <a:rPr lang="it-IT">
                <a:solidFill>
                  <a:srgbClr val="632423"/>
                </a:solidFill>
              </a:rPr>
              <a:t>Le </a:t>
            </a:r>
            <a:r>
              <a:rPr b="1" lang="it-IT">
                <a:solidFill>
                  <a:srgbClr val="632423"/>
                </a:solidFill>
              </a:rPr>
              <a:t>funzioni esecutive </a:t>
            </a:r>
            <a:r>
              <a:rPr lang="it-IT">
                <a:solidFill>
                  <a:srgbClr val="632423"/>
                </a:solidFill>
              </a:rPr>
              <a:t>sono un complesso sistema di sotto-processi distinti non correlati ma “sottilmente” interagenti che </a:t>
            </a:r>
            <a:r>
              <a:rPr b="1" lang="it-IT">
                <a:solidFill>
                  <a:srgbClr val="632423"/>
                </a:solidFill>
              </a:rPr>
              <a:t>avviano, regolano, controllano, coordinano, monitorizzano, programmano pensieri e azioni.</a:t>
            </a:r>
            <a:endParaRPr/>
          </a:p>
          <a:p>
            <a:pPr indent="-342900" lvl="0" marL="342900" rtl="0" algn="l">
              <a:spcBef>
                <a:spcPts val="592"/>
              </a:spcBef>
              <a:spcAft>
                <a:spcPts val="0"/>
              </a:spcAft>
              <a:buClr>
                <a:srgbClr val="632423"/>
              </a:buClr>
              <a:buSzPct val="100000"/>
              <a:buChar char="•"/>
            </a:pPr>
            <a:r>
              <a:rPr lang="it-IT">
                <a:solidFill>
                  <a:srgbClr val="632423"/>
                </a:solidFill>
              </a:rPr>
              <a:t>Le </a:t>
            </a:r>
            <a:r>
              <a:rPr b="1" lang="it-IT">
                <a:solidFill>
                  <a:srgbClr val="632423"/>
                </a:solidFill>
              </a:rPr>
              <a:t>funzioni esecutive </a:t>
            </a:r>
            <a:r>
              <a:rPr lang="it-IT">
                <a:solidFill>
                  <a:srgbClr val="632423"/>
                </a:solidFill>
              </a:rPr>
              <a:t>vengono anche definite come le </a:t>
            </a:r>
            <a:r>
              <a:rPr b="1" lang="it-IT">
                <a:solidFill>
                  <a:srgbClr val="632423"/>
                </a:solidFill>
              </a:rPr>
              <a:t>abilità</a:t>
            </a:r>
            <a:r>
              <a:rPr lang="it-IT">
                <a:solidFill>
                  <a:srgbClr val="632423"/>
                </a:solidFill>
              </a:rPr>
              <a:t> necessarie per </a:t>
            </a:r>
            <a:r>
              <a:rPr b="1" lang="it-IT">
                <a:solidFill>
                  <a:srgbClr val="632423"/>
                </a:solidFill>
              </a:rPr>
              <a:t>programmare, mettere in atto e portare a termine con successo un comportamento finalizzato a uno scopo</a:t>
            </a:r>
            <a:r>
              <a:rPr lang="it-IT">
                <a:solidFill>
                  <a:srgbClr val="632423"/>
                </a:solidFill>
              </a:rPr>
              <a:t>.</a:t>
            </a:r>
            <a:endParaRPr/>
          </a:p>
          <a:p>
            <a:pPr indent="0" lvl="0" marL="0" rtl="0" algn="l">
              <a:spcBef>
                <a:spcPts val="592"/>
              </a:spcBef>
              <a:spcAft>
                <a:spcPts val="0"/>
              </a:spcAft>
              <a:buClr>
                <a:schemeClr val="dk1"/>
              </a:buClr>
              <a:buSzPct val="100000"/>
              <a:buFont typeface="Courgette"/>
              <a:buNone/>
            </a:pPr>
            <a:r>
              <a:t/>
            </a:r>
            <a:endParaRPr/>
          </a:p>
        </p:txBody>
      </p:sp>
      <p:sp>
        <p:nvSpPr>
          <p:cNvPr id="397" name="Google Shape;397;p36"/>
          <p:cNvSpPr txBox="1"/>
          <p:nvPr/>
        </p:nvSpPr>
        <p:spPr>
          <a:xfrm>
            <a:off x="1354138" y="6388100"/>
            <a:ext cx="6221412"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Libre Franklin"/>
                <a:ea typeface="Libre Franklin"/>
                <a:cs typeface="Libre Franklin"/>
                <a:sym typeface="Libre Franklin"/>
              </a:rPr>
              <a:t>Dr.ssa Eva Benso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7"/>
          <p:cNvSpPr txBox="1"/>
          <p:nvPr>
            <p:ph type="title"/>
          </p:nvPr>
        </p:nvSpPr>
        <p:spPr>
          <a:xfrm>
            <a:off x="752475" y="95628"/>
            <a:ext cx="7548563" cy="1031607"/>
          </a:xfrm>
          <a:prstGeom prst="rect">
            <a:avLst/>
          </a:prstGeom>
          <a:solidFill>
            <a:srgbClr val="FBD4B4"/>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Arial Rounded"/>
              <a:buNone/>
            </a:pPr>
            <a:r>
              <a:rPr b="1" lang="it-IT">
                <a:solidFill>
                  <a:schemeClr val="lt1"/>
                </a:solidFill>
                <a:latin typeface="Arial Rounded"/>
                <a:ea typeface="Arial Rounded"/>
                <a:cs typeface="Arial Rounded"/>
                <a:sym typeface="Arial Rounded"/>
              </a:rPr>
              <a:t>Le FE sono deputate a:</a:t>
            </a:r>
            <a:endParaRPr/>
          </a:p>
        </p:txBody>
      </p:sp>
      <p:sp>
        <p:nvSpPr>
          <p:cNvPr id="403" name="Google Shape;403;p37"/>
          <p:cNvSpPr txBox="1"/>
          <p:nvPr>
            <p:ph idx="1" type="body"/>
          </p:nvPr>
        </p:nvSpPr>
        <p:spPr>
          <a:xfrm>
            <a:off x="286603" y="1522056"/>
            <a:ext cx="8516203" cy="4756843"/>
          </a:xfrm>
          <a:prstGeom prst="rect">
            <a:avLst/>
          </a:prstGeom>
          <a:solidFill>
            <a:srgbClr val="FFC000">
              <a:alpha val="44705"/>
            </a:srgbClr>
          </a:solid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002060"/>
              </a:buClr>
              <a:buSzPts val="2000"/>
              <a:buFont typeface="Calibri"/>
              <a:buAutoNum type="alphaLcPeriod"/>
            </a:pPr>
            <a:r>
              <a:rPr b="1" lang="it-IT" sz="2000">
                <a:solidFill>
                  <a:srgbClr val="002060"/>
                </a:solidFill>
              </a:rPr>
              <a:t>ad avviare l’azione;</a:t>
            </a:r>
            <a:endParaRPr/>
          </a:p>
          <a:p>
            <a:pPr indent="-514350" lvl="0" marL="514350" rtl="0" algn="l">
              <a:spcBef>
                <a:spcPts val="400"/>
              </a:spcBef>
              <a:spcAft>
                <a:spcPts val="0"/>
              </a:spcAft>
              <a:buClr>
                <a:srgbClr val="002060"/>
              </a:buClr>
              <a:buSzPts val="2000"/>
              <a:buFont typeface="Calibri"/>
              <a:buAutoNum type="alphaLcPeriod"/>
            </a:pPr>
            <a:r>
              <a:rPr b="1" lang="it-IT" sz="2000">
                <a:solidFill>
                  <a:srgbClr val="002060"/>
                </a:solidFill>
              </a:rPr>
              <a:t>a sostenere nel tempo l’attenzione (fasicamente e tonicamente);</a:t>
            </a:r>
            <a:endParaRPr/>
          </a:p>
          <a:p>
            <a:pPr indent="-514350" lvl="0" marL="514350" rtl="0" algn="l">
              <a:spcBef>
                <a:spcPts val="400"/>
              </a:spcBef>
              <a:spcAft>
                <a:spcPts val="0"/>
              </a:spcAft>
              <a:buClr>
                <a:srgbClr val="002060"/>
              </a:buClr>
              <a:buSzPts val="2000"/>
              <a:buFont typeface="Calibri"/>
              <a:buAutoNum type="alphaLcPeriod"/>
            </a:pPr>
            <a:r>
              <a:rPr b="1" lang="it-IT" sz="2000">
                <a:solidFill>
                  <a:srgbClr val="002060"/>
                </a:solidFill>
              </a:rPr>
              <a:t>a controllare i pensieri, le azioni e l’emotività (autoregolazione e </a:t>
            </a:r>
            <a:r>
              <a:rPr b="1" i="1" lang="it-IT" sz="2000">
                <a:solidFill>
                  <a:srgbClr val="002060"/>
                </a:solidFill>
              </a:rPr>
              <a:t>inhibition</a:t>
            </a:r>
            <a:r>
              <a:rPr b="1" lang="it-IT" sz="2000">
                <a:solidFill>
                  <a:srgbClr val="002060"/>
                </a:solidFill>
              </a:rPr>
              <a:t>);</a:t>
            </a:r>
            <a:endParaRPr/>
          </a:p>
          <a:p>
            <a:pPr indent="-514350" lvl="0" marL="514350" rtl="0" algn="l">
              <a:spcBef>
                <a:spcPts val="400"/>
              </a:spcBef>
              <a:spcAft>
                <a:spcPts val="0"/>
              </a:spcAft>
              <a:buClr>
                <a:srgbClr val="002060"/>
              </a:buClr>
              <a:buSzPts val="2000"/>
              <a:buFont typeface="Calibri"/>
              <a:buAutoNum type="alphaLcPeriod"/>
            </a:pPr>
            <a:r>
              <a:rPr b="1" lang="it-IT" sz="2000">
                <a:solidFill>
                  <a:srgbClr val="002060"/>
                </a:solidFill>
              </a:rPr>
              <a:t>ai cambiamenti repentini di compito (</a:t>
            </a:r>
            <a:r>
              <a:rPr b="1" i="1" lang="it-IT" sz="2000">
                <a:solidFill>
                  <a:srgbClr val="002060"/>
                </a:solidFill>
              </a:rPr>
              <a:t>shifting</a:t>
            </a:r>
            <a:r>
              <a:rPr b="1" lang="it-IT" sz="2000">
                <a:solidFill>
                  <a:srgbClr val="002060"/>
                </a:solidFill>
              </a:rPr>
              <a:t>);</a:t>
            </a:r>
            <a:endParaRPr/>
          </a:p>
          <a:p>
            <a:pPr indent="-514350" lvl="0" marL="514350" rtl="0" algn="l">
              <a:spcBef>
                <a:spcPts val="400"/>
              </a:spcBef>
              <a:spcAft>
                <a:spcPts val="0"/>
              </a:spcAft>
              <a:buClr>
                <a:srgbClr val="002060"/>
              </a:buClr>
              <a:buSzPts val="2000"/>
              <a:buFont typeface="Calibri"/>
              <a:buAutoNum type="alphaLcPeriod"/>
            </a:pPr>
            <a:r>
              <a:rPr b="1" lang="it-IT" sz="2000">
                <a:solidFill>
                  <a:srgbClr val="002060"/>
                </a:solidFill>
              </a:rPr>
              <a:t>alla rielaborazione nella memoria di lavoro (</a:t>
            </a:r>
            <a:r>
              <a:rPr b="1" i="1" lang="it-IT" sz="2000">
                <a:solidFill>
                  <a:srgbClr val="002060"/>
                </a:solidFill>
              </a:rPr>
              <a:t>updating</a:t>
            </a:r>
            <a:r>
              <a:rPr b="1" lang="it-IT" sz="2000">
                <a:solidFill>
                  <a:srgbClr val="002060"/>
                </a:solidFill>
              </a:rPr>
              <a:t>);</a:t>
            </a:r>
            <a:endParaRPr/>
          </a:p>
          <a:p>
            <a:pPr indent="-387350" lvl="0" marL="514350" rtl="0" algn="l">
              <a:spcBef>
                <a:spcPts val="400"/>
              </a:spcBef>
              <a:spcAft>
                <a:spcPts val="0"/>
              </a:spcAft>
              <a:buClr>
                <a:schemeClr val="dk1"/>
              </a:buClr>
              <a:buSzPts val="2000"/>
              <a:buFont typeface="Calibri"/>
              <a:buNone/>
            </a:pPr>
            <a:r>
              <a:t/>
            </a:r>
            <a:endParaRPr b="1" sz="2000">
              <a:solidFill>
                <a:srgbClr val="002060"/>
              </a:solidFill>
            </a:endParaRPr>
          </a:p>
          <a:p>
            <a:pPr indent="-342900" lvl="0" marL="342900" rtl="0" algn="l">
              <a:spcBef>
                <a:spcPts val="400"/>
              </a:spcBef>
              <a:spcAft>
                <a:spcPts val="0"/>
              </a:spcAft>
              <a:buClr>
                <a:srgbClr val="002060"/>
              </a:buClr>
              <a:buSzPts val="2000"/>
              <a:buChar char="•"/>
            </a:pPr>
            <a:r>
              <a:rPr b="1" lang="it-IT" sz="2000">
                <a:solidFill>
                  <a:srgbClr val="002060"/>
                </a:solidFill>
              </a:rPr>
              <a:t>Tutto ciò sostiene e sfocia nella </a:t>
            </a:r>
            <a:r>
              <a:rPr b="1" i="1" lang="it-IT" sz="2000">
                <a:solidFill>
                  <a:srgbClr val="002060"/>
                </a:solidFill>
              </a:rPr>
              <a:t>simulazione anticipatoria, nell’astrazione, nell’organizzazione, nella verifica, nella pianificazione, nel </a:t>
            </a:r>
            <a:r>
              <a:rPr b="1" lang="it-IT" sz="2000">
                <a:solidFill>
                  <a:srgbClr val="002060"/>
                </a:solidFill>
              </a:rPr>
              <a:t>problem-solving</a:t>
            </a:r>
            <a:r>
              <a:rPr b="1" i="1" lang="it-IT" sz="2000">
                <a:solidFill>
                  <a:srgbClr val="002060"/>
                </a:solidFill>
              </a:rPr>
              <a:t>.</a:t>
            </a:r>
            <a:endParaRPr/>
          </a:p>
          <a:p>
            <a:pPr indent="-215900" lvl="0" marL="342900" rtl="0" algn="l">
              <a:spcBef>
                <a:spcPts val="400"/>
              </a:spcBef>
              <a:spcAft>
                <a:spcPts val="0"/>
              </a:spcAft>
              <a:buClr>
                <a:schemeClr val="dk1"/>
              </a:buClr>
              <a:buSzPts val="2000"/>
              <a:buNone/>
            </a:pPr>
            <a:r>
              <a:t/>
            </a:r>
            <a:endParaRPr b="1" i="1" sz="2000">
              <a:solidFill>
                <a:srgbClr val="002060"/>
              </a:solidFill>
            </a:endParaRPr>
          </a:p>
          <a:p>
            <a:pPr indent="-342900" lvl="0" marL="342900" rtl="0" algn="l">
              <a:spcBef>
                <a:spcPts val="400"/>
              </a:spcBef>
              <a:spcAft>
                <a:spcPts val="0"/>
              </a:spcAft>
              <a:buClr>
                <a:srgbClr val="002060"/>
              </a:buClr>
              <a:buSzPts val="2000"/>
              <a:buChar char="•"/>
            </a:pPr>
            <a:r>
              <a:rPr b="1" lang="it-IT" sz="2000">
                <a:solidFill>
                  <a:srgbClr val="002060"/>
                </a:solidFill>
              </a:rPr>
              <a:t>È bene ricordare che tali funzioni necessitano di un’adeguata quantità di risorse attentive per alimentare i diversi sistemi, compresi quelli di memorizzazione (sui quali si sostengono costantemente).</a:t>
            </a:r>
            <a:endParaRPr/>
          </a:p>
          <a:p>
            <a:pPr indent="-228600" lvl="0" marL="342900" rtl="0" algn="l">
              <a:spcBef>
                <a:spcPts val="360"/>
              </a:spcBef>
              <a:spcAft>
                <a:spcPts val="0"/>
              </a:spcAft>
              <a:buClr>
                <a:schemeClr val="dk1"/>
              </a:buClr>
              <a:buSzPts val="1800"/>
              <a:buNone/>
            </a:pPr>
            <a:r>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8"/>
          <p:cNvSpPr txBox="1"/>
          <p:nvPr>
            <p:ph type="title"/>
          </p:nvPr>
        </p:nvSpPr>
        <p:spPr>
          <a:xfrm>
            <a:off x="457200" y="274638"/>
            <a:ext cx="8219256" cy="70609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2"/>
              </a:buClr>
              <a:buSzPts val="4400"/>
              <a:buFont typeface="Libre Franklin"/>
              <a:buNone/>
            </a:pPr>
            <a:br>
              <a:rPr b="1" lang="it-IT">
                <a:solidFill>
                  <a:schemeClr val="accent2"/>
                </a:solidFill>
                <a:latin typeface="Libre Franklin"/>
                <a:ea typeface="Libre Franklin"/>
                <a:cs typeface="Libre Franklin"/>
                <a:sym typeface="Libre Franklin"/>
              </a:rPr>
            </a:br>
            <a:r>
              <a:rPr b="1" lang="it-IT">
                <a:solidFill>
                  <a:schemeClr val="lt1"/>
                </a:solidFill>
                <a:latin typeface="Libre Franklin"/>
                <a:ea typeface="Libre Franklin"/>
                <a:cs typeface="Libre Franklin"/>
                <a:sym typeface="Libre Franklin"/>
              </a:rPr>
              <a:t>WORKING  MEMORY</a:t>
            </a:r>
            <a:br>
              <a:rPr b="1" lang="it-IT">
                <a:solidFill>
                  <a:schemeClr val="accent2"/>
                </a:solidFill>
                <a:latin typeface="Libre Franklin"/>
                <a:ea typeface="Libre Franklin"/>
                <a:cs typeface="Libre Franklin"/>
                <a:sym typeface="Libre Franklin"/>
              </a:rPr>
            </a:br>
            <a:endParaRPr>
              <a:solidFill>
                <a:schemeClr val="accent2"/>
              </a:solidFill>
              <a:latin typeface="Constantia"/>
              <a:ea typeface="Constantia"/>
              <a:cs typeface="Constantia"/>
              <a:sym typeface="Constantia"/>
            </a:endParaRPr>
          </a:p>
        </p:txBody>
      </p:sp>
      <p:sp>
        <p:nvSpPr>
          <p:cNvPr id="409" name="Google Shape;409;p38"/>
          <p:cNvSpPr txBox="1"/>
          <p:nvPr>
            <p:ph idx="1" type="body"/>
          </p:nvPr>
        </p:nvSpPr>
        <p:spPr>
          <a:xfrm>
            <a:off x="370703" y="1535768"/>
            <a:ext cx="8137807" cy="5013313"/>
          </a:xfrm>
          <a:prstGeom prst="rect">
            <a:avLst/>
          </a:prstGeom>
          <a:solidFill>
            <a:srgbClr val="FFC000">
              <a:alpha val="65882"/>
            </a:srgbClr>
          </a:solid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2"/>
              </a:buClr>
              <a:buSzPct val="100000"/>
              <a:buChar char="•"/>
            </a:pPr>
            <a:r>
              <a:rPr b="1" lang="it-IT">
                <a:solidFill>
                  <a:schemeClr val="dk2"/>
                </a:solidFill>
                <a:latin typeface="Libre Franklin"/>
                <a:ea typeface="Libre Franklin"/>
                <a:cs typeface="Libre Franklin"/>
                <a:sym typeface="Libre Franklin"/>
              </a:rPr>
              <a:t>Memoria di lavoro</a:t>
            </a:r>
            <a:r>
              <a:rPr lang="it-IT">
                <a:solidFill>
                  <a:schemeClr val="lt2"/>
                </a:solidFill>
                <a:latin typeface="Libre Franklin"/>
                <a:ea typeface="Libre Franklin"/>
                <a:cs typeface="Libre Franklin"/>
                <a:sym typeface="Libre Franklin"/>
              </a:rPr>
              <a:t>: capacità di mantenere presenti e attive informazioni provenienti dall’esterno o richiamate dalla memoria a </a:t>
            </a:r>
            <a:r>
              <a:rPr b="1" lang="it-IT">
                <a:solidFill>
                  <a:schemeClr val="lt2"/>
                </a:solidFill>
                <a:latin typeface="Libre Franklin"/>
                <a:ea typeface="Libre Franklin"/>
                <a:cs typeface="Libre Franklin"/>
                <a:sym typeface="Libre Franklin"/>
              </a:rPr>
              <a:t>lungo</a:t>
            </a:r>
            <a:r>
              <a:rPr lang="it-IT">
                <a:solidFill>
                  <a:schemeClr val="lt2"/>
                </a:solidFill>
                <a:latin typeface="Libre Franklin"/>
                <a:ea typeface="Libre Franklin"/>
                <a:cs typeface="Libre Franklin"/>
                <a:sym typeface="Libre Franklin"/>
              </a:rPr>
              <a:t> termine, per il tempo necessario ad effettuare operazioni mentali complesse (articolare un discorso, impostare e risolvere mentalmente compiti aritmetici, organizzare un programma operativo).</a:t>
            </a:r>
            <a:endParaRPr/>
          </a:p>
          <a:p>
            <a:pPr indent="-154940" lvl="0" marL="342900" rtl="0" algn="l">
              <a:spcBef>
                <a:spcPts val="592"/>
              </a:spcBef>
              <a:spcAft>
                <a:spcPts val="0"/>
              </a:spcAft>
              <a:buClr>
                <a:schemeClr val="dk1"/>
              </a:buClr>
              <a:buSzPct val="100000"/>
              <a:buNone/>
            </a:pPr>
            <a:r>
              <a:t/>
            </a:r>
            <a:endParaRPr>
              <a:solidFill>
                <a:schemeClr val="lt2"/>
              </a:solidFill>
              <a:latin typeface="Libre Franklin"/>
              <a:ea typeface="Libre Franklin"/>
              <a:cs typeface="Libre Franklin"/>
              <a:sym typeface="Libre Franklin"/>
            </a:endParaRPr>
          </a:p>
          <a:p>
            <a:pPr indent="-342900" lvl="0" marL="342900" rtl="0" algn="l">
              <a:spcBef>
                <a:spcPts val="592"/>
              </a:spcBef>
              <a:spcAft>
                <a:spcPts val="0"/>
              </a:spcAft>
              <a:buClr>
                <a:schemeClr val="dk2"/>
              </a:buClr>
              <a:buSzPct val="100000"/>
              <a:buChar char="•"/>
            </a:pPr>
            <a:r>
              <a:rPr b="1" lang="it-IT">
                <a:solidFill>
                  <a:schemeClr val="dk2"/>
                </a:solidFill>
                <a:latin typeface="Libre Franklin"/>
                <a:ea typeface="Libre Franklin"/>
                <a:cs typeface="Libre Franklin"/>
                <a:sym typeface="Libre Franklin"/>
              </a:rPr>
              <a:t>Updating</a:t>
            </a:r>
            <a:r>
              <a:rPr lang="it-IT">
                <a:solidFill>
                  <a:schemeClr val="lt2"/>
                </a:solidFill>
                <a:latin typeface="Libre Franklin"/>
                <a:ea typeface="Libre Franklin"/>
                <a:cs typeface="Libre Franklin"/>
                <a:sym typeface="Libre Franklin"/>
              </a:rPr>
              <a:t>: fondamentale per la </a:t>
            </a:r>
            <a:r>
              <a:rPr b="1" lang="it-IT">
                <a:solidFill>
                  <a:schemeClr val="lt2"/>
                </a:solidFill>
                <a:latin typeface="Libre Franklin"/>
                <a:ea typeface="Libre Franklin"/>
                <a:cs typeface="Libre Franklin"/>
                <a:sym typeface="Libre Franklin"/>
              </a:rPr>
              <a:t>comprensione del testo</a:t>
            </a:r>
            <a:r>
              <a:rPr lang="it-IT">
                <a:solidFill>
                  <a:schemeClr val="lt2"/>
                </a:solidFill>
                <a:latin typeface="Libre Franklin"/>
                <a:ea typeface="Libre Franklin"/>
                <a:cs typeface="Libre Franklin"/>
                <a:sym typeface="Libre Franklin"/>
              </a:rPr>
              <a:t> e per il </a:t>
            </a:r>
            <a:r>
              <a:rPr b="1" lang="it-IT">
                <a:solidFill>
                  <a:schemeClr val="lt2"/>
                </a:solidFill>
                <a:latin typeface="Libre Franklin"/>
                <a:ea typeface="Libre Franklin"/>
                <a:cs typeface="Libre Franklin"/>
                <a:sym typeface="Libre Franklin"/>
              </a:rPr>
              <a:t>problem solving</a:t>
            </a:r>
            <a:endParaRPr b="1">
              <a:solidFill>
                <a:schemeClr val="lt2"/>
              </a:solidFill>
              <a:latin typeface="Libre Franklin"/>
              <a:ea typeface="Libre Franklin"/>
              <a:cs typeface="Libre Franklin"/>
              <a:sym typeface="Libre Franklin"/>
            </a:endParaRPr>
          </a:p>
          <a:p>
            <a:pPr indent="-154940" lvl="0" marL="342900" rtl="0" algn="l">
              <a:spcBef>
                <a:spcPts val="592"/>
              </a:spcBef>
              <a:spcAft>
                <a:spcPts val="0"/>
              </a:spcAft>
              <a:buClr>
                <a:schemeClr val="dk1"/>
              </a:buClr>
              <a:buSzPct val="100000"/>
              <a:buNone/>
            </a:pPr>
            <a:r>
              <a:t/>
            </a:r>
            <a:endParaRPr b="1">
              <a:latin typeface="Libre Franklin"/>
              <a:ea typeface="Libre Franklin"/>
              <a:cs typeface="Libre Franklin"/>
              <a:sym typeface="Libre Frankli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9"/>
          <p:cNvSpPr txBox="1"/>
          <p:nvPr/>
        </p:nvSpPr>
        <p:spPr>
          <a:xfrm>
            <a:off x="1547664" y="285315"/>
            <a:ext cx="6120680" cy="7747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it-IT" sz="4000">
                <a:solidFill>
                  <a:schemeClr val="lt1"/>
                </a:solidFill>
                <a:latin typeface="Arial Rounded"/>
                <a:ea typeface="Arial Rounded"/>
                <a:cs typeface="Arial Rounded"/>
                <a:sym typeface="Arial Rounded"/>
              </a:rPr>
              <a:t>I DOPPI COMPITI</a:t>
            </a:r>
            <a:br>
              <a:rPr b="1" lang="it-IT" sz="4000">
                <a:solidFill>
                  <a:schemeClr val="lt1"/>
                </a:solidFill>
                <a:latin typeface="Arial Rounded"/>
                <a:ea typeface="Arial Rounded"/>
                <a:cs typeface="Arial Rounded"/>
                <a:sym typeface="Arial Rounded"/>
              </a:rPr>
            </a:br>
            <a:endParaRPr b="1" sz="2800">
              <a:solidFill>
                <a:schemeClr val="lt1"/>
              </a:solidFill>
              <a:latin typeface="Arial Rounded"/>
              <a:ea typeface="Arial Rounded"/>
              <a:cs typeface="Arial Rounded"/>
              <a:sym typeface="Arial Rounded"/>
            </a:endParaRPr>
          </a:p>
        </p:txBody>
      </p:sp>
      <p:sp>
        <p:nvSpPr>
          <p:cNvPr id="415" name="Google Shape;415;p39"/>
          <p:cNvSpPr txBox="1"/>
          <p:nvPr/>
        </p:nvSpPr>
        <p:spPr>
          <a:xfrm>
            <a:off x="450376" y="1395413"/>
            <a:ext cx="8161361" cy="5059978"/>
          </a:xfrm>
          <a:prstGeom prst="rect">
            <a:avLst/>
          </a:prstGeom>
          <a:solidFill>
            <a:srgbClr val="FFC000">
              <a:alpha val="73725"/>
            </a:srgbClr>
          </a:solid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2720"/>
              <a:buFont typeface="Arial"/>
              <a:buChar char="•"/>
            </a:pPr>
            <a:r>
              <a:rPr b="1" lang="it-IT" sz="3200">
                <a:solidFill>
                  <a:srgbClr val="002060"/>
                </a:solidFill>
                <a:latin typeface="Lustria"/>
                <a:ea typeface="Lustria"/>
                <a:cs typeface="Lustria"/>
                <a:sym typeface="Lustria"/>
              </a:rPr>
              <a:t>Due compiti dati contemporaneamente o in successione vengono detti “doppi compiti”</a:t>
            </a:r>
            <a:endParaRPr b="1" sz="3200">
              <a:solidFill>
                <a:srgbClr val="002060"/>
              </a:solidFill>
              <a:latin typeface="Lustria"/>
              <a:ea typeface="Lustria"/>
              <a:cs typeface="Lustria"/>
              <a:sym typeface="Lustria"/>
            </a:endParaRPr>
          </a:p>
          <a:p>
            <a:pPr indent="-342900" lvl="0" marL="342900" marR="0" rtl="0" algn="l">
              <a:lnSpc>
                <a:spcPct val="90000"/>
              </a:lnSpc>
              <a:spcBef>
                <a:spcPts val="640"/>
              </a:spcBef>
              <a:spcAft>
                <a:spcPts val="0"/>
              </a:spcAft>
              <a:buNone/>
            </a:pPr>
            <a:r>
              <a:t/>
            </a:r>
            <a:endParaRPr b="1" sz="3200">
              <a:solidFill>
                <a:srgbClr val="002060"/>
              </a:solidFill>
              <a:latin typeface="Lustria"/>
              <a:ea typeface="Lustria"/>
              <a:cs typeface="Lustria"/>
              <a:sym typeface="Lustria"/>
            </a:endParaRPr>
          </a:p>
          <a:p>
            <a:pPr indent="-342900" lvl="0" marL="342900" marR="0" rtl="0" algn="l">
              <a:lnSpc>
                <a:spcPct val="90000"/>
              </a:lnSpc>
              <a:spcBef>
                <a:spcPts val="640"/>
              </a:spcBef>
              <a:spcAft>
                <a:spcPts val="0"/>
              </a:spcAft>
              <a:buNone/>
            </a:pPr>
            <a:r>
              <a:t/>
            </a:r>
            <a:endParaRPr b="1" sz="3200">
              <a:solidFill>
                <a:srgbClr val="002060"/>
              </a:solidFill>
              <a:latin typeface="Lustria"/>
              <a:ea typeface="Lustria"/>
              <a:cs typeface="Lustria"/>
              <a:sym typeface="Lustria"/>
            </a:endParaRPr>
          </a:p>
          <a:p>
            <a:pPr indent="-342900" lvl="0" marL="342900" marR="0" rtl="0" algn="l">
              <a:lnSpc>
                <a:spcPct val="90000"/>
              </a:lnSpc>
              <a:spcBef>
                <a:spcPts val="640"/>
              </a:spcBef>
              <a:spcAft>
                <a:spcPts val="0"/>
              </a:spcAft>
              <a:buClr>
                <a:schemeClr val="accent2"/>
              </a:buClr>
              <a:buSzPts val="2720"/>
              <a:buFont typeface="Arial"/>
              <a:buChar char="•"/>
            </a:pPr>
            <a:r>
              <a:rPr b="1" lang="it-IT" sz="3200">
                <a:solidFill>
                  <a:srgbClr val="002060"/>
                </a:solidFill>
                <a:latin typeface="Lustria"/>
                <a:ea typeface="Lustria"/>
                <a:cs typeface="Lustria"/>
                <a:sym typeface="Lustria"/>
              </a:rPr>
              <a:t>Le risorse attentive sono a capacità limitata, dunque non è possibile svolgere contemporaneamente due azioni che non hanno un certo grado di automatismo.</a:t>
            </a:r>
            <a:endParaRPr/>
          </a:p>
          <a:p>
            <a:pPr indent="0" lvl="0" marL="0" marR="0" rtl="0" algn="l">
              <a:lnSpc>
                <a:spcPct val="90000"/>
              </a:lnSpc>
              <a:spcBef>
                <a:spcPts val="480"/>
              </a:spcBef>
              <a:spcAft>
                <a:spcPts val="0"/>
              </a:spcAft>
              <a:buNone/>
            </a:pPr>
            <a:r>
              <a:t/>
            </a:r>
            <a:endParaRPr sz="2400">
              <a:solidFill>
                <a:srgbClr val="595959"/>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0" name="Shape 110"/>
        <p:cNvGrpSpPr/>
        <p:nvPr/>
      </p:nvGrpSpPr>
      <p:grpSpPr>
        <a:xfrm>
          <a:off x="0" y="0"/>
          <a:ext cx="0" cy="0"/>
          <a:chOff x="0" y="0"/>
          <a:chExt cx="0" cy="0"/>
        </a:xfrm>
      </p:grpSpPr>
      <p:sp>
        <p:nvSpPr>
          <p:cNvPr id="111" name="Google Shape;111;p4"/>
          <p:cNvSpPr txBox="1"/>
          <p:nvPr>
            <p:ph type="title"/>
          </p:nvPr>
        </p:nvSpPr>
        <p:spPr>
          <a:xfrm>
            <a:off x="539552" y="260648"/>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100"/>
              <a:buFont typeface="Calibri"/>
              <a:buNone/>
            </a:pPr>
            <a:r>
              <a:rPr b="1" lang="it-IT" sz="2100">
                <a:solidFill>
                  <a:schemeClr val="lt1"/>
                </a:solidFill>
              </a:rPr>
              <a:t>Un intervento avviato prima della stabilizzazione</a:t>
            </a:r>
            <a:br>
              <a:rPr b="1" lang="it-IT" sz="2100">
                <a:solidFill>
                  <a:schemeClr val="lt1"/>
                </a:solidFill>
              </a:rPr>
            </a:br>
            <a:r>
              <a:rPr b="1" lang="it-IT" sz="2100">
                <a:solidFill>
                  <a:schemeClr val="lt1"/>
                </a:solidFill>
              </a:rPr>
              <a:t> del disturbo riduce significativamente:</a:t>
            </a:r>
            <a:endParaRPr/>
          </a:p>
        </p:txBody>
      </p:sp>
      <p:sp>
        <p:nvSpPr>
          <p:cNvPr id="112" name="Google Shape;112;p4"/>
          <p:cNvSpPr txBox="1"/>
          <p:nvPr>
            <p:ph idx="1" type="body"/>
          </p:nvPr>
        </p:nvSpPr>
        <p:spPr>
          <a:xfrm>
            <a:off x="539552" y="1484784"/>
            <a:ext cx="8229600" cy="3394472"/>
          </a:xfrm>
          <a:prstGeom prst="rect">
            <a:avLst/>
          </a:prstGeom>
          <a:solidFill>
            <a:schemeClr val="lt1">
              <a:alpha val="0"/>
            </a:schemeClr>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FF00"/>
              </a:buClr>
              <a:buSzPts val="2100"/>
              <a:buChar char="•"/>
            </a:pPr>
            <a:r>
              <a:rPr b="1" lang="it-IT" sz="2100">
                <a:solidFill>
                  <a:srgbClr val="FFFF00"/>
                </a:solidFill>
              </a:rPr>
              <a:t>il numero di soggetti che continueranno a presentare difficoltà di letto-scrittura negli anni successivi</a:t>
            </a:r>
            <a:endParaRPr/>
          </a:p>
          <a:p>
            <a:pPr indent="0" lvl="0" marL="0" rtl="0" algn="l">
              <a:spcBef>
                <a:spcPts val="420"/>
              </a:spcBef>
              <a:spcAft>
                <a:spcPts val="0"/>
              </a:spcAft>
              <a:buClr>
                <a:schemeClr val="dk1"/>
              </a:buClr>
              <a:buSzPts val="2100"/>
              <a:buNone/>
            </a:pPr>
            <a:r>
              <a:t/>
            </a:r>
            <a:endParaRPr b="1" sz="2100">
              <a:solidFill>
                <a:srgbClr val="FFFF00"/>
              </a:solidFill>
            </a:endParaRPr>
          </a:p>
          <a:p>
            <a:pPr indent="-342900" lvl="0" marL="342900" rtl="0" algn="l">
              <a:spcBef>
                <a:spcPts val="420"/>
              </a:spcBef>
              <a:spcAft>
                <a:spcPts val="0"/>
              </a:spcAft>
              <a:buClr>
                <a:srgbClr val="FFFF00"/>
              </a:buClr>
              <a:buSzPts val="2100"/>
              <a:buChar char="•"/>
            </a:pPr>
            <a:r>
              <a:rPr b="1" lang="it-IT" sz="2100">
                <a:solidFill>
                  <a:srgbClr val="FFFF00"/>
                </a:solidFill>
              </a:rPr>
              <a:t>l’entità del disturbo in quei soggetti le cui prestazioni rimangono comunque deficitarie</a:t>
            </a:r>
            <a:endParaRPr/>
          </a:p>
          <a:p>
            <a:pPr indent="0" lvl="0" marL="0" rtl="0" algn="l">
              <a:spcBef>
                <a:spcPts val="420"/>
              </a:spcBef>
              <a:spcAft>
                <a:spcPts val="0"/>
              </a:spcAft>
              <a:buClr>
                <a:schemeClr val="dk1"/>
              </a:buClr>
              <a:buSzPts val="2100"/>
              <a:buNone/>
            </a:pPr>
            <a:r>
              <a:t/>
            </a:r>
            <a:endParaRPr b="1" sz="2100">
              <a:solidFill>
                <a:srgbClr val="FFFF00"/>
              </a:solidFill>
            </a:endParaRPr>
          </a:p>
          <a:p>
            <a:pPr indent="-342900" lvl="0" marL="342900" rtl="0" algn="l">
              <a:spcBef>
                <a:spcPts val="420"/>
              </a:spcBef>
              <a:spcAft>
                <a:spcPts val="0"/>
              </a:spcAft>
              <a:buClr>
                <a:srgbClr val="FFFF00"/>
              </a:buClr>
              <a:buSzPts val="2100"/>
              <a:buChar char="•"/>
            </a:pPr>
            <a:r>
              <a:rPr b="1" lang="it-IT" sz="2100">
                <a:solidFill>
                  <a:srgbClr val="FFFF00"/>
                </a:solidFill>
              </a:rPr>
              <a:t>Il rischio di insorgenza di problemi psicopatologici secondari e di abbandono precoce del percorso scolastico</a:t>
            </a:r>
            <a:endParaRPr/>
          </a:p>
          <a:p>
            <a:pPr indent="0" lvl="0" marL="0" rtl="0" algn="r">
              <a:spcBef>
                <a:spcPts val="420"/>
              </a:spcBef>
              <a:spcAft>
                <a:spcPts val="0"/>
              </a:spcAft>
              <a:buClr>
                <a:srgbClr val="FFFF00"/>
              </a:buClr>
              <a:buSzPts val="2100"/>
              <a:buNone/>
            </a:pPr>
            <a:r>
              <a:rPr lang="it-IT" sz="2100">
                <a:solidFill>
                  <a:srgbClr val="FFFF00"/>
                </a:solidFill>
              </a:rPr>
              <a:t>(Micozzi et al)</a:t>
            </a:r>
            <a:endParaRPr/>
          </a:p>
        </p:txBody>
      </p:sp>
      <p:pic>
        <p:nvPicPr>
          <p:cNvPr id="113" name="Google Shape;113;p4"/>
          <p:cNvPicPr preferRelativeResize="0"/>
          <p:nvPr/>
        </p:nvPicPr>
        <p:blipFill rotWithShape="1">
          <a:blip r:embed="rId3">
            <a:alphaModFix/>
          </a:blip>
          <a:srcRect b="0" l="0" r="0" t="0"/>
          <a:stretch/>
        </p:blipFill>
        <p:spPr>
          <a:xfrm>
            <a:off x="5650" y="4640221"/>
            <a:ext cx="3293287" cy="21011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0"/>
          <p:cNvSpPr txBox="1"/>
          <p:nvPr>
            <p:ph type="title"/>
          </p:nvPr>
        </p:nvSpPr>
        <p:spPr>
          <a:xfrm>
            <a:off x="457200" y="247135"/>
            <a:ext cx="8229600" cy="1254119"/>
          </a:xfrm>
          <a:prstGeom prst="rect">
            <a:avLst/>
          </a:prstGeom>
          <a:solidFill>
            <a:srgbClr val="FFC0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Arial Rounded"/>
              <a:buNone/>
            </a:pPr>
            <a:r>
              <a:rPr b="1" lang="it-IT" sz="4000">
                <a:solidFill>
                  <a:schemeClr val="lt1"/>
                </a:solidFill>
                <a:latin typeface="Arial Rounded"/>
                <a:ea typeface="Arial Rounded"/>
                <a:cs typeface="Arial Rounded"/>
                <a:sym typeface="Arial Rounded"/>
              </a:rPr>
              <a:t>Alcuni “doppi compiti”</a:t>
            </a:r>
            <a:endParaRPr/>
          </a:p>
        </p:txBody>
      </p:sp>
      <p:sp>
        <p:nvSpPr>
          <p:cNvPr id="421" name="Google Shape;421;p40"/>
          <p:cNvSpPr txBox="1"/>
          <p:nvPr>
            <p:ph idx="1" type="body"/>
          </p:nvPr>
        </p:nvSpPr>
        <p:spPr>
          <a:xfrm>
            <a:off x="580767" y="1979729"/>
            <a:ext cx="8229600" cy="4525963"/>
          </a:xfrm>
          <a:prstGeom prst="rect">
            <a:avLst/>
          </a:prstGeom>
          <a:solidFill>
            <a:srgbClr val="FFC000">
              <a:alpha val="51764"/>
            </a:srgbClr>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3200"/>
              <a:buFont typeface="Arial"/>
              <a:buChar char="•"/>
            </a:pPr>
            <a:r>
              <a:rPr b="1" lang="it-IT">
                <a:solidFill>
                  <a:srgbClr val="595959"/>
                </a:solidFill>
                <a:latin typeface="Lustria"/>
                <a:ea typeface="Lustria"/>
                <a:cs typeface="Lustria"/>
                <a:sym typeface="Lustria"/>
              </a:rPr>
              <a:t>Il copiare: leggere e scrivere dalla lavagna;</a:t>
            </a:r>
            <a:endParaRPr/>
          </a:p>
          <a:p>
            <a:pPr indent="-342900" lvl="0" marL="342900" rtl="0" algn="l">
              <a:spcBef>
                <a:spcPts val="640"/>
              </a:spcBef>
              <a:spcAft>
                <a:spcPts val="0"/>
              </a:spcAft>
              <a:buClr>
                <a:srgbClr val="595959"/>
              </a:buClr>
              <a:buSzPts val="3200"/>
              <a:buFont typeface="Arial"/>
              <a:buChar char="•"/>
            </a:pPr>
            <a:r>
              <a:rPr b="1" lang="it-IT">
                <a:solidFill>
                  <a:srgbClr val="595959"/>
                </a:solidFill>
                <a:latin typeface="Lustria"/>
                <a:ea typeface="Lustria"/>
                <a:cs typeface="Lustria"/>
                <a:sym typeface="Lustria"/>
              </a:rPr>
              <a:t>Scrivere correttamente per quanto riguarda ortografia e segno grafico;</a:t>
            </a:r>
            <a:endParaRPr b="1">
              <a:solidFill>
                <a:srgbClr val="595959"/>
              </a:solidFill>
              <a:latin typeface="Lustria"/>
              <a:ea typeface="Lustria"/>
              <a:cs typeface="Lustria"/>
              <a:sym typeface="Lustria"/>
            </a:endParaRPr>
          </a:p>
          <a:p>
            <a:pPr indent="-342900" lvl="0" marL="342900" rtl="0" algn="l">
              <a:spcBef>
                <a:spcPts val="640"/>
              </a:spcBef>
              <a:spcAft>
                <a:spcPts val="0"/>
              </a:spcAft>
              <a:buClr>
                <a:srgbClr val="595959"/>
              </a:buClr>
              <a:buSzPts val="3200"/>
              <a:buFont typeface="Arial"/>
              <a:buChar char="•"/>
            </a:pPr>
            <a:r>
              <a:rPr b="1" lang="it-IT">
                <a:solidFill>
                  <a:srgbClr val="595959"/>
                </a:solidFill>
                <a:latin typeface="Lustria"/>
                <a:ea typeface="Lustria"/>
                <a:cs typeface="Lustria"/>
                <a:sym typeface="Lustria"/>
              </a:rPr>
              <a:t>Leggere e comprendere il testo;</a:t>
            </a:r>
            <a:endParaRPr/>
          </a:p>
          <a:p>
            <a:pPr indent="-342900" lvl="0" marL="342900" rtl="0" algn="l">
              <a:spcBef>
                <a:spcPts val="640"/>
              </a:spcBef>
              <a:spcAft>
                <a:spcPts val="0"/>
              </a:spcAft>
              <a:buClr>
                <a:srgbClr val="595959"/>
              </a:buClr>
              <a:buSzPts val="3200"/>
              <a:buFont typeface="Arial"/>
              <a:buChar char="•"/>
            </a:pPr>
            <a:r>
              <a:rPr b="1" lang="it-IT">
                <a:solidFill>
                  <a:srgbClr val="595959"/>
                </a:solidFill>
                <a:latin typeface="Lustria"/>
                <a:ea typeface="Lustria"/>
                <a:cs typeface="Lustria"/>
                <a:sym typeface="Lustria"/>
              </a:rPr>
              <a:t>Leggere la musica e suonare;</a:t>
            </a:r>
            <a:endParaRPr/>
          </a:p>
          <a:p>
            <a:pPr indent="-342900" lvl="0" marL="342900" rtl="0" algn="l">
              <a:spcBef>
                <a:spcPts val="640"/>
              </a:spcBef>
              <a:spcAft>
                <a:spcPts val="0"/>
              </a:spcAft>
              <a:buClr>
                <a:srgbClr val="595959"/>
              </a:buClr>
              <a:buSzPts val="3200"/>
              <a:buFont typeface="Arial"/>
              <a:buChar char="•"/>
            </a:pPr>
            <a:r>
              <a:rPr b="1" lang="it-IT">
                <a:solidFill>
                  <a:srgbClr val="595959"/>
                </a:solidFill>
                <a:latin typeface="Lustria"/>
                <a:ea typeface="Lustria"/>
                <a:cs typeface="Lustria"/>
                <a:sym typeface="Lustria"/>
              </a:rPr>
              <a:t>Incolonnare i numeri ed eseguire le operazioni correttamente.</a:t>
            </a:r>
            <a:endParaRPr/>
          </a:p>
          <a:p>
            <a:pPr indent="-139700" lvl="0" marL="342900" rtl="0" algn="l">
              <a:spcBef>
                <a:spcPts val="640"/>
              </a:spcBef>
              <a:spcAft>
                <a:spcPts val="0"/>
              </a:spcAft>
              <a:buClr>
                <a:schemeClr val="dk1"/>
              </a:buClr>
              <a:buSzPts val="3200"/>
              <a:buNone/>
            </a:pPr>
            <a:r>
              <a:t/>
            </a:r>
            <a:endParaRPr>
              <a:latin typeface="Libre Franklin"/>
              <a:ea typeface="Libre Franklin"/>
              <a:cs typeface="Libre Franklin"/>
              <a:sym typeface="Libre Frankli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1"/>
          <p:cNvSpPr txBox="1"/>
          <p:nvPr>
            <p:ph type="title"/>
          </p:nvPr>
        </p:nvSpPr>
        <p:spPr>
          <a:xfrm>
            <a:off x="457200" y="274638"/>
            <a:ext cx="8229600" cy="1143000"/>
          </a:xfrm>
          <a:prstGeom prst="rect">
            <a:avLst/>
          </a:prstGeom>
          <a:solidFill>
            <a:srgbClr val="FFC0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1" lang="it-IT">
                <a:solidFill>
                  <a:schemeClr val="lt1"/>
                </a:solidFill>
              </a:rPr>
              <a:t>Comportamento a scuola</a:t>
            </a:r>
            <a:br>
              <a:rPr b="1" lang="it-IT">
                <a:solidFill>
                  <a:schemeClr val="lt1"/>
                </a:solidFill>
              </a:rPr>
            </a:br>
            <a:r>
              <a:rPr b="1" lang="it-IT">
                <a:solidFill>
                  <a:schemeClr val="lt1"/>
                </a:solidFill>
              </a:rPr>
              <a:t> e funzioni esecutive - Kaufman </a:t>
            </a:r>
            <a:endParaRPr/>
          </a:p>
        </p:txBody>
      </p:sp>
      <p:sp>
        <p:nvSpPr>
          <p:cNvPr id="427" name="Google Shape;427;p41"/>
          <p:cNvSpPr txBox="1"/>
          <p:nvPr>
            <p:ph idx="1" type="body"/>
          </p:nvPr>
        </p:nvSpPr>
        <p:spPr>
          <a:xfrm>
            <a:off x="457199" y="1600200"/>
            <a:ext cx="8448491" cy="4878271"/>
          </a:xfrm>
          <a:prstGeom prst="rect">
            <a:avLst/>
          </a:prstGeom>
          <a:solidFill>
            <a:srgbClr val="FFC000"/>
          </a:solid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rgbClr val="953734"/>
              </a:buClr>
              <a:buSzPct val="100000"/>
              <a:buNone/>
            </a:pPr>
            <a:r>
              <a:rPr b="1" lang="it-IT" sz="4600">
                <a:solidFill>
                  <a:srgbClr val="953734"/>
                </a:solidFill>
              </a:rPr>
              <a:t>ATTENZIONE</a:t>
            </a:r>
            <a:endParaRPr/>
          </a:p>
          <a:p>
            <a:pPr indent="-342900" lvl="0" marL="342900" rtl="0" algn="l">
              <a:spcBef>
                <a:spcPts val="448"/>
              </a:spcBef>
              <a:spcAft>
                <a:spcPts val="0"/>
              </a:spcAft>
              <a:buClr>
                <a:srgbClr val="953734"/>
              </a:buClr>
              <a:buSzPct val="100000"/>
              <a:buChar char="•"/>
            </a:pPr>
            <a:r>
              <a:rPr b="1" lang="it-IT">
                <a:solidFill>
                  <a:srgbClr val="953734"/>
                </a:solidFill>
              </a:rPr>
              <a:t>difficoltà a mantenere l'attenzione in particolare sui compiti meno graditi</a:t>
            </a:r>
            <a:endParaRPr/>
          </a:p>
          <a:p>
            <a:pPr indent="-342900" lvl="0" marL="342900" rtl="0" algn="l">
              <a:spcBef>
                <a:spcPts val="448"/>
              </a:spcBef>
              <a:spcAft>
                <a:spcPts val="0"/>
              </a:spcAft>
              <a:buClr>
                <a:srgbClr val="953734"/>
              </a:buClr>
              <a:buSzPct val="100000"/>
              <a:buChar char="•"/>
            </a:pPr>
            <a:r>
              <a:rPr b="1" lang="it-IT">
                <a:solidFill>
                  <a:srgbClr val="953734"/>
                </a:solidFill>
              </a:rPr>
              <a:t> facile distraibilità a causa di eventi esterni rumori oggetti presenti sul banco ho in classe museo dei compagni o interni pensieri, fantasie a occhi aperti </a:t>
            </a:r>
            <a:endParaRPr/>
          </a:p>
          <a:p>
            <a:pPr indent="-342900" lvl="0" marL="342900" rtl="0" algn="l">
              <a:spcBef>
                <a:spcPts val="448"/>
              </a:spcBef>
              <a:spcAft>
                <a:spcPts val="0"/>
              </a:spcAft>
              <a:buClr>
                <a:srgbClr val="953734"/>
              </a:buClr>
              <a:buSzPct val="100000"/>
              <a:buChar char="•"/>
            </a:pPr>
            <a:r>
              <a:rPr b="1" lang="it-IT">
                <a:solidFill>
                  <a:srgbClr val="953734"/>
                </a:solidFill>
              </a:rPr>
              <a:t>richiesta di richiami frequenti per mantenere l'attenzione sul compito </a:t>
            </a:r>
            <a:endParaRPr/>
          </a:p>
          <a:p>
            <a:pPr indent="-342900" lvl="0" marL="342900" rtl="0" algn="l">
              <a:spcBef>
                <a:spcPts val="448"/>
              </a:spcBef>
              <a:spcAft>
                <a:spcPts val="0"/>
              </a:spcAft>
              <a:buClr>
                <a:srgbClr val="953734"/>
              </a:buClr>
              <a:buSzPct val="100000"/>
              <a:buChar char="•"/>
            </a:pPr>
            <a:r>
              <a:rPr b="1" lang="it-IT">
                <a:solidFill>
                  <a:srgbClr val="953734"/>
                </a:solidFill>
              </a:rPr>
              <a:t> lamentele sulla difficoltà a mantenere l'attenzione non riesco a concentrarmi quando ci sono altre persone che parlano intorno a me non riesco a non pensare ad altro </a:t>
            </a:r>
            <a:endParaRPr/>
          </a:p>
          <a:p>
            <a:pPr indent="-342900" lvl="0" marL="342900" rtl="0" algn="l">
              <a:spcBef>
                <a:spcPts val="448"/>
              </a:spcBef>
              <a:spcAft>
                <a:spcPts val="0"/>
              </a:spcAft>
              <a:buClr>
                <a:srgbClr val="953734"/>
              </a:buClr>
              <a:buSzPct val="100000"/>
              <a:buChar char="•"/>
            </a:pPr>
            <a:r>
              <a:rPr b="1" lang="it-IT">
                <a:solidFill>
                  <a:srgbClr val="953734"/>
                </a:solidFill>
              </a:rPr>
              <a:t>nella lettura può esserci la tendenza a saltare righe intere di testo senza rendersene conto </a:t>
            </a:r>
            <a:endParaRPr/>
          </a:p>
          <a:p>
            <a:pPr indent="-342900" lvl="0" marL="342900" rtl="0" algn="l">
              <a:spcBef>
                <a:spcPts val="448"/>
              </a:spcBef>
              <a:spcAft>
                <a:spcPts val="0"/>
              </a:spcAft>
              <a:buClr>
                <a:srgbClr val="953734"/>
              </a:buClr>
              <a:buSzPct val="100000"/>
              <a:buChar char="•"/>
            </a:pPr>
            <a:r>
              <a:rPr b="1" lang="it-IT">
                <a:solidFill>
                  <a:srgbClr val="953734"/>
                </a:solidFill>
              </a:rPr>
              <a:t>presenza di molti errori di distrazione Nei compiti di matematica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2"/>
          <p:cNvSpPr txBox="1"/>
          <p:nvPr>
            <p:ph type="title"/>
          </p:nvPr>
        </p:nvSpPr>
        <p:spPr>
          <a:xfrm>
            <a:off x="457200" y="274638"/>
            <a:ext cx="8229600" cy="1143000"/>
          </a:xfrm>
          <a:prstGeom prst="rect">
            <a:avLst/>
          </a:prstGeom>
          <a:solidFill>
            <a:srgbClr val="F2DADA"/>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953734"/>
              </a:buClr>
              <a:buSzPct val="100000"/>
              <a:buFont typeface="Calibri"/>
              <a:buNone/>
            </a:pPr>
            <a:r>
              <a:rPr b="1" lang="it-IT">
                <a:solidFill>
                  <a:srgbClr val="953734"/>
                </a:solidFill>
              </a:rPr>
              <a:t>Pianificazione  - Organizzazione</a:t>
            </a:r>
            <a:br>
              <a:rPr lang="it-IT"/>
            </a:br>
            <a:endParaRPr/>
          </a:p>
        </p:txBody>
      </p:sp>
      <p:sp>
        <p:nvSpPr>
          <p:cNvPr id="433" name="Google Shape;433;p42"/>
          <p:cNvSpPr txBox="1"/>
          <p:nvPr>
            <p:ph idx="1" type="body"/>
          </p:nvPr>
        </p:nvSpPr>
        <p:spPr>
          <a:xfrm>
            <a:off x="457200" y="1600200"/>
            <a:ext cx="8229600" cy="4525963"/>
          </a:xfrm>
          <a:prstGeom prst="rect">
            <a:avLst/>
          </a:prstGeom>
          <a:solidFill>
            <a:srgbClr val="E5B8B7"/>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953734"/>
              </a:buClr>
              <a:buSzPts val="3200"/>
              <a:buChar char="•"/>
            </a:pPr>
            <a:r>
              <a:rPr b="1" lang="it-IT">
                <a:solidFill>
                  <a:srgbClr val="953734"/>
                </a:solidFill>
              </a:rPr>
              <a:t>i compiti scritti sono disorganizzati e non seguono un filo logico </a:t>
            </a:r>
            <a:endParaRPr/>
          </a:p>
          <a:p>
            <a:pPr indent="-342900" lvl="0" marL="342900" rtl="0" algn="l">
              <a:spcBef>
                <a:spcPts val="640"/>
              </a:spcBef>
              <a:spcAft>
                <a:spcPts val="0"/>
              </a:spcAft>
              <a:buClr>
                <a:srgbClr val="953734"/>
              </a:buClr>
              <a:buSzPts val="3200"/>
              <a:buChar char="•"/>
            </a:pPr>
            <a:r>
              <a:rPr b="1" lang="it-IT">
                <a:solidFill>
                  <a:srgbClr val="953734"/>
                </a:solidFill>
              </a:rPr>
              <a:t>difficoltà nello stabilire una sequenza logica quando si affronta un compito </a:t>
            </a:r>
            <a:endParaRPr/>
          </a:p>
          <a:p>
            <a:pPr indent="-342900" lvl="0" marL="342900" rtl="0" algn="l">
              <a:spcBef>
                <a:spcPts val="640"/>
              </a:spcBef>
              <a:spcAft>
                <a:spcPts val="0"/>
              </a:spcAft>
              <a:buClr>
                <a:srgbClr val="953734"/>
              </a:buClr>
              <a:buSzPts val="3200"/>
              <a:buChar char="•"/>
            </a:pPr>
            <a:r>
              <a:rPr b="1" lang="it-IT">
                <a:solidFill>
                  <a:srgbClr val="953734"/>
                </a:solidFill>
              </a:rPr>
              <a:t>difficoltà a segmentare compiti o attività complesse in parti più facili da affrontare</a:t>
            </a:r>
            <a:endParaRPr/>
          </a:p>
          <a:p>
            <a:pPr indent="-342900" lvl="0" marL="342900" rtl="0" algn="l">
              <a:spcBef>
                <a:spcPts val="640"/>
              </a:spcBef>
              <a:spcAft>
                <a:spcPts val="0"/>
              </a:spcAft>
              <a:buClr>
                <a:srgbClr val="953734"/>
              </a:buClr>
              <a:buSzPts val="3200"/>
              <a:buChar char="•"/>
            </a:pPr>
            <a:r>
              <a:rPr b="1" lang="it-IT">
                <a:solidFill>
                  <a:srgbClr val="953734"/>
                </a:solidFill>
              </a:rPr>
              <a:t>difficoltà a seguire un algoritmo o una procedura in compiti matematici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3"/>
          <p:cNvSpPr txBox="1"/>
          <p:nvPr>
            <p:ph type="title"/>
          </p:nvPr>
        </p:nvSpPr>
        <p:spPr>
          <a:xfrm>
            <a:off x="457200" y="230507"/>
            <a:ext cx="8229600" cy="1143000"/>
          </a:xfrm>
          <a:prstGeom prst="rect">
            <a:avLst/>
          </a:prstGeom>
          <a:solidFill>
            <a:srgbClr val="E5DFEC"/>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4"/>
              </a:buClr>
              <a:buSzPct val="100000"/>
              <a:buFont typeface="Calibri"/>
              <a:buNone/>
            </a:pPr>
            <a:r>
              <a:rPr b="1" lang="it-IT">
                <a:solidFill>
                  <a:schemeClr val="accent4"/>
                </a:solidFill>
              </a:rPr>
              <a:t>Flessibilità </a:t>
            </a:r>
            <a:br>
              <a:rPr lang="it-IT">
                <a:solidFill>
                  <a:schemeClr val="accent4"/>
                </a:solidFill>
              </a:rPr>
            </a:br>
            <a:endParaRPr>
              <a:solidFill>
                <a:schemeClr val="accent4"/>
              </a:solidFill>
            </a:endParaRPr>
          </a:p>
        </p:txBody>
      </p:sp>
      <p:sp>
        <p:nvSpPr>
          <p:cNvPr id="439" name="Google Shape;439;p43"/>
          <p:cNvSpPr txBox="1"/>
          <p:nvPr>
            <p:ph idx="1" type="body"/>
          </p:nvPr>
        </p:nvSpPr>
        <p:spPr>
          <a:xfrm>
            <a:off x="457200" y="1600200"/>
            <a:ext cx="8229600" cy="4525963"/>
          </a:xfrm>
          <a:prstGeom prst="rect">
            <a:avLst/>
          </a:prstGeom>
          <a:solidFill>
            <a:srgbClr val="CCC0D9"/>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4"/>
              </a:buClr>
              <a:buSzPts val="3200"/>
              <a:buChar char="•"/>
            </a:pPr>
            <a:r>
              <a:rPr b="1" lang="it-IT">
                <a:solidFill>
                  <a:schemeClr val="accent4"/>
                </a:solidFill>
              </a:rPr>
              <a:t>frustrazione per i cambiamenti </a:t>
            </a:r>
            <a:endParaRPr b="1">
              <a:solidFill>
                <a:schemeClr val="accent4"/>
              </a:solidFill>
            </a:endParaRPr>
          </a:p>
          <a:p>
            <a:pPr indent="0" lvl="0" marL="0" rtl="0" algn="l">
              <a:spcBef>
                <a:spcPts val="640"/>
              </a:spcBef>
              <a:spcAft>
                <a:spcPts val="0"/>
              </a:spcAft>
              <a:buClr>
                <a:schemeClr val="dk1"/>
              </a:buClr>
              <a:buSzPts val="3200"/>
              <a:buNone/>
            </a:pPr>
            <a:r>
              <a:t/>
            </a:r>
            <a:endParaRPr b="1">
              <a:solidFill>
                <a:schemeClr val="accent4"/>
              </a:solidFill>
            </a:endParaRPr>
          </a:p>
          <a:p>
            <a:pPr indent="-342900" lvl="0" marL="342900" rtl="0" algn="l">
              <a:spcBef>
                <a:spcPts val="640"/>
              </a:spcBef>
              <a:spcAft>
                <a:spcPts val="0"/>
              </a:spcAft>
              <a:buClr>
                <a:schemeClr val="accent4"/>
              </a:buClr>
              <a:buSzPts val="3200"/>
              <a:buChar char="•"/>
            </a:pPr>
            <a:r>
              <a:rPr b="1" lang="it-IT">
                <a:solidFill>
                  <a:schemeClr val="accent4"/>
                </a:solidFill>
              </a:rPr>
              <a:t>difficoltà a passare da un'attività ad un'altra</a:t>
            </a:r>
            <a:endParaRPr/>
          </a:p>
          <a:p>
            <a:pPr indent="0" lvl="0" marL="0" rtl="0" algn="l">
              <a:spcBef>
                <a:spcPts val="640"/>
              </a:spcBef>
              <a:spcAft>
                <a:spcPts val="0"/>
              </a:spcAft>
              <a:buClr>
                <a:schemeClr val="dk1"/>
              </a:buClr>
              <a:buSzPts val="3200"/>
              <a:buNone/>
            </a:pPr>
            <a:r>
              <a:t/>
            </a:r>
            <a:endParaRPr b="1">
              <a:solidFill>
                <a:schemeClr val="accent4"/>
              </a:solidFill>
            </a:endParaRPr>
          </a:p>
          <a:p>
            <a:pPr indent="-342900" lvl="0" marL="342900" rtl="0" algn="l">
              <a:spcBef>
                <a:spcPts val="640"/>
              </a:spcBef>
              <a:spcAft>
                <a:spcPts val="0"/>
              </a:spcAft>
              <a:buClr>
                <a:schemeClr val="accent4"/>
              </a:buClr>
              <a:buSzPts val="3200"/>
              <a:buChar char="•"/>
            </a:pPr>
            <a:r>
              <a:rPr b="1" lang="it-IT">
                <a:solidFill>
                  <a:schemeClr val="accent4"/>
                </a:solidFill>
              </a:rPr>
              <a:t> tendenza a fissarsi su un determinato passaggio di un compito o su un pensiero</a:t>
            </a:r>
            <a:endParaRPr/>
          </a:p>
          <a:p>
            <a:pPr indent="-139700" lvl="0" marL="342900" rtl="0" algn="l">
              <a:spcBef>
                <a:spcPts val="640"/>
              </a:spcBef>
              <a:spcAft>
                <a:spcPts val="0"/>
              </a:spcAft>
              <a:buClr>
                <a:schemeClr val="dk1"/>
              </a:buClr>
              <a:buSzPts val="3200"/>
              <a:buNone/>
            </a:pPr>
            <a:r>
              <a:t/>
            </a:r>
            <a:endParaRPr b="1">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4"/>
          <p:cNvSpPr txBox="1"/>
          <p:nvPr>
            <p:ph type="title"/>
          </p:nvPr>
        </p:nvSpPr>
        <p:spPr>
          <a:xfrm>
            <a:off x="457200" y="274638"/>
            <a:ext cx="8229600" cy="1143000"/>
          </a:xfrm>
          <a:prstGeom prst="rect">
            <a:avLst/>
          </a:prstGeom>
          <a:solidFill>
            <a:srgbClr val="FDE9D8"/>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2"/>
              </a:buClr>
              <a:buSzPct val="100000"/>
              <a:buFont typeface="Calibri"/>
              <a:buNone/>
            </a:pPr>
            <a:r>
              <a:rPr b="1" lang="it-IT">
                <a:solidFill>
                  <a:schemeClr val="accent2"/>
                </a:solidFill>
              </a:rPr>
              <a:t>Persistenza</a:t>
            </a:r>
            <a:br>
              <a:rPr lang="it-IT">
                <a:solidFill>
                  <a:schemeClr val="accent2"/>
                </a:solidFill>
              </a:rPr>
            </a:br>
            <a:endParaRPr>
              <a:solidFill>
                <a:schemeClr val="accent2"/>
              </a:solidFill>
            </a:endParaRPr>
          </a:p>
        </p:txBody>
      </p:sp>
      <p:sp>
        <p:nvSpPr>
          <p:cNvPr id="445" name="Google Shape;445;p44"/>
          <p:cNvSpPr txBox="1"/>
          <p:nvPr>
            <p:ph idx="1" type="body"/>
          </p:nvPr>
        </p:nvSpPr>
        <p:spPr>
          <a:xfrm>
            <a:off x="457200" y="1600200"/>
            <a:ext cx="8229600" cy="4525963"/>
          </a:xfrm>
          <a:prstGeom prst="rect">
            <a:avLst/>
          </a:prstGeom>
          <a:solidFill>
            <a:srgbClr val="FBD4B4"/>
          </a:solid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accent2"/>
              </a:buClr>
              <a:buSzPct val="100000"/>
              <a:buChar char="•"/>
            </a:pPr>
            <a:r>
              <a:rPr b="1" lang="it-IT">
                <a:solidFill>
                  <a:schemeClr val="accent2"/>
                </a:solidFill>
              </a:rPr>
              <a:t>i compiti possono essere iniziati bene ma vengono conclusi frettolosamente o lasciati incompiuti</a:t>
            </a:r>
            <a:endParaRPr/>
          </a:p>
          <a:p>
            <a:pPr indent="-342900" lvl="0" marL="342900" rtl="0" algn="l">
              <a:spcBef>
                <a:spcPts val="544"/>
              </a:spcBef>
              <a:spcAft>
                <a:spcPts val="0"/>
              </a:spcAft>
              <a:buClr>
                <a:schemeClr val="accent2"/>
              </a:buClr>
              <a:buSzPct val="100000"/>
              <a:buChar char="•"/>
            </a:pPr>
            <a:r>
              <a:rPr b="1" lang="it-IT">
                <a:solidFill>
                  <a:schemeClr val="accent2"/>
                </a:solidFill>
              </a:rPr>
              <a:t>i compiti scritti sono brevi, anche se possono essere ben organizzati</a:t>
            </a:r>
            <a:endParaRPr/>
          </a:p>
          <a:p>
            <a:pPr indent="-342900" lvl="0" marL="342900" rtl="0" algn="l">
              <a:spcBef>
                <a:spcPts val="544"/>
              </a:spcBef>
              <a:spcAft>
                <a:spcPts val="0"/>
              </a:spcAft>
              <a:buClr>
                <a:schemeClr val="accent2"/>
              </a:buClr>
              <a:buSzPct val="100000"/>
              <a:buChar char="•"/>
            </a:pPr>
            <a:r>
              <a:rPr b="1" lang="it-IT">
                <a:solidFill>
                  <a:schemeClr val="accent2"/>
                </a:solidFill>
              </a:rPr>
              <a:t>stanchezza frequente nello svolgere i compiti </a:t>
            </a:r>
            <a:endParaRPr/>
          </a:p>
          <a:p>
            <a:pPr indent="-342900" lvl="0" marL="342900" rtl="0" algn="l">
              <a:spcBef>
                <a:spcPts val="544"/>
              </a:spcBef>
              <a:spcAft>
                <a:spcPts val="0"/>
              </a:spcAft>
              <a:buClr>
                <a:schemeClr val="accent2"/>
              </a:buClr>
              <a:buSzPct val="100000"/>
              <a:buChar char="•"/>
            </a:pPr>
            <a:r>
              <a:rPr b="1" lang="it-IT">
                <a:solidFill>
                  <a:schemeClr val="accent2"/>
                </a:solidFill>
              </a:rPr>
              <a:t>sonnolenza e stanchezza in particolare al pomeriggio</a:t>
            </a:r>
            <a:endParaRPr/>
          </a:p>
          <a:p>
            <a:pPr indent="-342900" lvl="0" marL="342900" rtl="0" algn="l">
              <a:spcBef>
                <a:spcPts val="544"/>
              </a:spcBef>
              <a:spcAft>
                <a:spcPts val="0"/>
              </a:spcAft>
              <a:buClr>
                <a:schemeClr val="accent2"/>
              </a:buClr>
              <a:buSzPct val="100000"/>
              <a:buChar char="•"/>
            </a:pPr>
            <a:r>
              <a:rPr b="1" lang="it-IT">
                <a:solidFill>
                  <a:schemeClr val="accent2"/>
                </a:solidFill>
              </a:rPr>
              <a:t>necessità di indicazioni, aiuti e richiami frequenti da parte dell'insegnante per svolgere e completare il compito</a:t>
            </a:r>
            <a:endParaRPr/>
          </a:p>
          <a:p>
            <a:pPr indent="-342900" lvl="0" marL="342900" rtl="0" algn="l">
              <a:spcBef>
                <a:spcPts val="544"/>
              </a:spcBef>
              <a:spcAft>
                <a:spcPts val="0"/>
              </a:spcAft>
              <a:buClr>
                <a:schemeClr val="accent2"/>
              </a:buClr>
              <a:buSzPct val="100000"/>
              <a:buChar char="•"/>
            </a:pPr>
            <a:r>
              <a:rPr b="1" lang="it-IT">
                <a:solidFill>
                  <a:schemeClr val="accent2"/>
                </a:solidFill>
              </a:rPr>
              <a:t>atteggiamento di rinuncia durante lo svolgimento del compito</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5"/>
          <p:cNvSpPr txBox="1"/>
          <p:nvPr>
            <p:ph type="title"/>
          </p:nvPr>
        </p:nvSpPr>
        <p:spPr>
          <a:xfrm>
            <a:off x="457200" y="274638"/>
            <a:ext cx="8229600" cy="1143000"/>
          </a:xfrm>
          <a:prstGeom prst="rect">
            <a:avLst/>
          </a:prstGeom>
          <a:solidFill>
            <a:srgbClr val="FFC0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1" lang="it-IT">
                <a:solidFill>
                  <a:schemeClr val="lt1"/>
                </a:solidFill>
              </a:rPr>
              <a:t>Automonitoraggio</a:t>
            </a:r>
            <a:br>
              <a:rPr lang="it-IT">
                <a:solidFill>
                  <a:schemeClr val="lt1"/>
                </a:solidFill>
              </a:rPr>
            </a:br>
            <a:endParaRPr>
              <a:solidFill>
                <a:schemeClr val="lt1"/>
              </a:solidFill>
            </a:endParaRPr>
          </a:p>
        </p:txBody>
      </p:sp>
      <p:sp>
        <p:nvSpPr>
          <p:cNvPr id="451" name="Google Shape;451;p45"/>
          <p:cNvSpPr txBox="1"/>
          <p:nvPr>
            <p:ph idx="1" type="body"/>
          </p:nvPr>
        </p:nvSpPr>
        <p:spPr>
          <a:xfrm>
            <a:off x="457200" y="1600200"/>
            <a:ext cx="8229600" cy="4525963"/>
          </a:xfrm>
          <a:prstGeom prst="rect">
            <a:avLst/>
          </a:prstGeom>
          <a:solidFill>
            <a:srgbClr val="FFC000"/>
          </a:solid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3200"/>
              <a:buChar char="•"/>
            </a:pPr>
            <a:r>
              <a:rPr b="1" lang="it-IT">
                <a:solidFill>
                  <a:schemeClr val="lt1"/>
                </a:solidFill>
              </a:rPr>
              <a:t>presenza di molti errori di distrazione nei compiti, in particolare di matematica</a:t>
            </a:r>
            <a:endParaRPr/>
          </a:p>
          <a:p>
            <a:pPr indent="-342900" lvl="0" marL="342900" rtl="0" algn="l">
              <a:spcBef>
                <a:spcPts val="640"/>
              </a:spcBef>
              <a:spcAft>
                <a:spcPts val="0"/>
              </a:spcAft>
              <a:buClr>
                <a:schemeClr val="lt1"/>
              </a:buClr>
              <a:buSzPts val="3200"/>
              <a:buChar char="•"/>
            </a:pPr>
            <a:r>
              <a:rPr b="1" lang="it-IT">
                <a:solidFill>
                  <a:schemeClr val="lt1"/>
                </a:solidFill>
              </a:rPr>
              <a:t>lettura caratterizzata da errori e dalla tendenza  a saltare righe di testo senza accorgersene</a:t>
            </a:r>
            <a:endParaRPr/>
          </a:p>
          <a:p>
            <a:pPr indent="-342900" lvl="0" marL="342900" rtl="0" algn="l">
              <a:spcBef>
                <a:spcPts val="640"/>
              </a:spcBef>
              <a:spcAft>
                <a:spcPts val="0"/>
              </a:spcAft>
              <a:buClr>
                <a:schemeClr val="lt1"/>
              </a:buClr>
              <a:buSzPts val="3200"/>
              <a:buChar char="•"/>
            </a:pPr>
            <a:r>
              <a:rPr b="1" lang="it-IT">
                <a:solidFill>
                  <a:schemeClr val="lt1"/>
                </a:solidFill>
              </a:rPr>
              <a:t>scarsa consapevolezza della propria prestazione</a:t>
            </a:r>
            <a:endParaRPr/>
          </a:p>
          <a:p>
            <a:pPr indent="-342900" lvl="0" marL="342900" rtl="0" algn="l">
              <a:spcBef>
                <a:spcPts val="640"/>
              </a:spcBef>
              <a:spcAft>
                <a:spcPts val="0"/>
              </a:spcAft>
              <a:buClr>
                <a:schemeClr val="lt1"/>
              </a:buClr>
              <a:buSzPts val="3200"/>
              <a:buChar char="•"/>
            </a:pPr>
            <a:r>
              <a:rPr b="1" lang="it-IT">
                <a:solidFill>
                  <a:schemeClr val="lt1"/>
                </a:solidFill>
              </a:rPr>
              <a:t>riluttanza a rivedere o controllare un compito svolto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6"/>
          <p:cNvSpPr txBox="1"/>
          <p:nvPr>
            <p:ph type="title"/>
          </p:nvPr>
        </p:nvSpPr>
        <p:spPr>
          <a:xfrm>
            <a:off x="457200" y="274638"/>
            <a:ext cx="8229600" cy="1143000"/>
          </a:xfrm>
          <a:prstGeom prst="rect">
            <a:avLst/>
          </a:prstGeom>
          <a:solidFill>
            <a:srgbClr val="F2DADA"/>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2"/>
              </a:buClr>
              <a:buSzPct val="100000"/>
              <a:buFont typeface="Calibri"/>
              <a:buNone/>
            </a:pPr>
            <a:r>
              <a:rPr b="1" lang="it-IT">
                <a:solidFill>
                  <a:schemeClr val="accent2"/>
                </a:solidFill>
              </a:rPr>
              <a:t>Memoria di lavoro</a:t>
            </a:r>
            <a:br>
              <a:rPr lang="it-IT">
                <a:solidFill>
                  <a:schemeClr val="accent2"/>
                </a:solidFill>
              </a:rPr>
            </a:br>
            <a:endParaRPr>
              <a:solidFill>
                <a:schemeClr val="accent2"/>
              </a:solidFill>
            </a:endParaRPr>
          </a:p>
        </p:txBody>
      </p:sp>
      <p:sp>
        <p:nvSpPr>
          <p:cNvPr id="457" name="Google Shape;457;p46"/>
          <p:cNvSpPr txBox="1"/>
          <p:nvPr>
            <p:ph idx="1" type="body"/>
          </p:nvPr>
        </p:nvSpPr>
        <p:spPr>
          <a:xfrm>
            <a:off x="457200" y="1600200"/>
            <a:ext cx="8229600" cy="4525963"/>
          </a:xfrm>
          <a:prstGeom prst="rect">
            <a:avLst/>
          </a:prstGeom>
          <a:solidFill>
            <a:srgbClr val="E5B8B7"/>
          </a:solid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accent2"/>
              </a:buClr>
              <a:buSzPct val="100000"/>
              <a:buNone/>
            </a:pPr>
            <a:r>
              <a:rPr b="1" lang="it-IT" sz="5200">
                <a:solidFill>
                  <a:schemeClr val="accent2"/>
                </a:solidFill>
              </a:rPr>
              <a:t>Difficoltà a:</a:t>
            </a:r>
            <a:endParaRPr/>
          </a:p>
          <a:p>
            <a:pPr indent="0" lvl="0" marL="0" rtl="0" algn="l">
              <a:spcBef>
                <a:spcPts val="448"/>
              </a:spcBef>
              <a:spcAft>
                <a:spcPts val="0"/>
              </a:spcAft>
              <a:buClr>
                <a:schemeClr val="dk1"/>
              </a:buClr>
              <a:buSzPct val="100000"/>
              <a:buNone/>
            </a:pPr>
            <a:r>
              <a:t/>
            </a:r>
            <a:endParaRPr b="1">
              <a:solidFill>
                <a:schemeClr val="accent2"/>
              </a:solidFill>
            </a:endParaRPr>
          </a:p>
          <a:p>
            <a:pPr indent="-342900" lvl="0" marL="342900" rtl="0" algn="l">
              <a:spcBef>
                <a:spcPts val="476"/>
              </a:spcBef>
              <a:spcAft>
                <a:spcPts val="0"/>
              </a:spcAft>
              <a:buClr>
                <a:schemeClr val="accent2"/>
              </a:buClr>
              <a:buSzPct val="100000"/>
              <a:buChar char="•"/>
            </a:pPr>
            <a:r>
              <a:rPr b="1" lang="it-IT">
                <a:solidFill>
                  <a:schemeClr val="accent2"/>
                </a:solidFill>
              </a:rPr>
              <a:t> </a:t>
            </a:r>
            <a:r>
              <a:rPr b="1" lang="it-IT" sz="3400">
                <a:solidFill>
                  <a:schemeClr val="accent2"/>
                </a:solidFill>
              </a:rPr>
              <a:t>ricordare seguire indicazioni con più passaggi </a:t>
            </a:r>
            <a:endParaRPr/>
          </a:p>
          <a:p>
            <a:pPr indent="-342900" lvl="0" marL="342900" rtl="0" algn="l">
              <a:spcBef>
                <a:spcPts val="476"/>
              </a:spcBef>
              <a:spcAft>
                <a:spcPts val="0"/>
              </a:spcAft>
              <a:buClr>
                <a:schemeClr val="accent2"/>
              </a:buClr>
              <a:buSzPct val="100000"/>
              <a:buChar char="•"/>
            </a:pPr>
            <a:r>
              <a:rPr b="1" lang="it-IT" sz="3400">
                <a:solidFill>
                  <a:schemeClr val="accent2"/>
                </a:solidFill>
              </a:rPr>
              <a:t>mantenere il filo del discorso</a:t>
            </a:r>
            <a:endParaRPr/>
          </a:p>
          <a:p>
            <a:pPr indent="-342900" lvl="0" marL="342900" rtl="0" algn="l">
              <a:spcBef>
                <a:spcPts val="476"/>
              </a:spcBef>
              <a:spcAft>
                <a:spcPts val="0"/>
              </a:spcAft>
              <a:buClr>
                <a:schemeClr val="accent2"/>
              </a:buClr>
              <a:buSzPct val="100000"/>
              <a:buChar char="•"/>
            </a:pPr>
            <a:r>
              <a:rPr b="1" lang="it-IT" sz="3400">
                <a:solidFill>
                  <a:schemeClr val="accent2"/>
                </a:solidFill>
              </a:rPr>
              <a:t> ricordare i dettagli di quanto letto </a:t>
            </a:r>
            <a:endParaRPr/>
          </a:p>
          <a:p>
            <a:pPr indent="-342900" lvl="0" marL="342900" rtl="0" algn="l">
              <a:spcBef>
                <a:spcPts val="476"/>
              </a:spcBef>
              <a:spcAft>
                <a:spcPts val="0"/>
              </a:spcAft>
              <a:buClr>
                <a:schemeClr val="accent2"/>
              </a:buClr>
              <a:buSzPct val="100000"/>
              <a:buChar char="•"/>
            </a:pPr>
            <a:r>
              <a:rPr b="1" lang="it-IT" sz="3400">
                <a:solidFill>
                  <a:schemeClr val="accent2"/>
                </a:solidFill>
              </a:rPr>
              <a:t>recuperare dettagli complessi, fare predizioni o inferenze</a:t>
            </a:r>
            <a:endParaRPr/>
          </a:p>
          <a:p>
            <a:pPr indent="-342900" lvl="0" marL="342900" rtl="0" algn="l">
              <a:spcBef>
                <a:spcPts val="476"/>
              </a:spcBef>
              <a:spcAft>
                <a:spcPts val="0"/>
              </a:spcAft>
              <a:buClr>
                <a:schemeClr val="accent2"/>
              </a:buClr>
              <a:buSzPct val="100000"/>
              <a:buChar char="•"/>
            </a:pPr>
            <a:r>
              <a:rPr b="1" lang="it-IT" sz="3400">
                <a:solidFill>
                  <a:schemeClr val="accent2"/>
                </a:solidFill>
              </a:rPr>
              <a:t>errori in matematica che indicano la difficoltà a recuperare dalla memoria tutti i passaggi di una procedura</a:t>
            </a:r>
            <a:endParaRPr/>
          </a:p>
          <a:p>
            <a:pPr indent="-342900" lvl="0" marL="342900" rtl="0" algn="l">
              <a:spcBef>
                <a:spcPts val="476"/>
              </a:spcBef>
              <a:spcAft>
                <a:spcPts val="0"/>
              </a:spcAft>
              <a:buClr>
                <a:schemeClr val="accent2"/>
              </a:buClr>
              <a:buSzPct val="100000"/>
              <a:buChar char="•"/>
            </a:pPr>
            <a:r>
              <a:rPr b="1" lang="it-IT" sz="3400">
                <a:solidFill>
                  <a:schemeClr val="accent2"/>
                </a:solidFill>
              </a:rPr>
              <a:t>nella stesura di testi, tendenza a dimenticare le idee o la sequenza dei pensieri</a:t>
            </a:r>
            <a:endParaRPr/>
          </a:p>
          <a:p>
            <a:pPr indent="0" lvl="0" marL="0" rtl="0" algn="l">
              <a:spcBef>
                <a:spcPts val="448"/>
              </a:spcBef>
              <a:spcAft>
                <a:spcPts val="0"/>
              </a:spcAft>
              <a:buClr>
                <a:schemeClr val="dk1"/>
              </a:buClr>
              <a:buSzPct val="100000"/>
              <a:buNone/>
            </a:pPr>
            <a:r>
              <a:t/>
            </a:r>
            <a:endParaRPr b="1">
              <a:solidFill>
                <a:schemeClr val="accent2"/>
              </a:solidFill>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7"/>
          <p:cNvSpPr txBox="1"/>
          <p:nvPr>
            <p:ph type="title"/>
          </p:nvPr>
        </p:nvSpPr>
        <p:spPr>
          <a:xfrm>
            <a:off x="457200" y="274638"/>
            <a:ext cx="8229600" cy="1143000"/>
          </a:xfrm>
          <a:prstGeom prst="rect">
            <a:avLst/>
          </a:prstGeom>
          <a:solidFill>
            <a:srgbClr val="E5DFEC"/>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400"/>
              <a:buFont typeface="Calibri"/>
              <a:buNone/>
            </a:pPr>
            <a:r>
              <a:rPr b="1" lang="it-IT">
                <a:solidFill>
                  <a:srgbClr val="7030A0"/>
                </a:solidFill>
              </a:rPr>
              <a:t>Inibizione della risposta </a:t>
            </a:r>
            <a:endParaRPr>
              <a:solidFill>
                <a:srgbClr val="7030A0"/>
              </a:solidFill>
            </a:endParaRPr>
          </a:p>
        </p:txBody>
      </p:sp>
      <p:sp>
        <p:nvSpPr>
          <p:cNvPr id="463" name="Google Shape;463;p47"/>
          <p:cNvSpPr txBox="1"/>
          <p:nvPr>
            <p:ph idx="1" type="body"/>
          </p:nvPr>
        </p:nvSpPr>
        <p:spPr>
          <a:xfrm>
            <a:off x="457200" y="1600200"/>
            <a:ext cx="8229600" cy="4525963"/>
          </a:xfrm>
          <a:prstGeom prst="rect">
            <a:avLst/>
          </a:prstGeom>
          <a:solidFill>
            <a:srgbClr val="CCC0D9"/>
          </a:solid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t/>
            </a:r>
            <a:endParaRPr/>
          </a:p>
          <a:p>
            <a:pPr indent="-342900" lvl="0" marL="342900" rtl="0" algn="l">
              <a:spcBef>
                <a:spcPts val="544"/>
              </a:spcBef>
              <a:spcAft>
                <a:spcPts val="0"/>
              </a:spcAft>
              <a:buClr>
                <a:srgbClr val="7030A0"/>
              </a:buClr>
              <a:buSzPct val="100000"/>
              <a:buChar char="•"/>
            </a:pPr>
            <a:r>
              <a:rPr b="1" lang="it-IT">
                <a:solidFill>
                  <a:srgbClr val="7030A0"/>
                </a:solidFill>
              </a:rPr>
              <a:t>difficoltà a mantenere il proprio turno </a:t>
            </a:r>
            <a:endParaRPr/>
          </a:p>
          <a:p>
            <a:pPr indent="-342900" lvl="0" marL="342900" rtl="0" algn="l">
              <a:spcBef>
                <a:spcPts val="544"/>
              </a:spcBef>
              <a:spcAft>
                <a:spcPts val="0"/>
              </a:spcAft>
              <a:buClr>
                <a:srgbClr val="7030A0"/>
              </a:buClr>
              <a:buSzPct val="100000"/>
              <a:buChar char="•"/>
            </a:pPr>
            <a:r>
              <a:rPr b="1" lang="it-IT">
                <a:solidFill>
                  <a:srgbClr val="7030A0"/>
                </a:solidFill>
              </a:rPr>
              <a:t>tendenza a parlare a sproposito o a dire cose inopportune </a:t>
            </a:r>
            <a:endParaRPr/>
          </a:p>
          <a:p>
            <a:pPr indent="-342900" lvl="0" marL="342900" rtl="0" algn="l">
              <a:spcBef>
                <a:spcPts val="544"/>
              </a:spcBef>
              <a:spcAft>
                <a:spcPts val="0"/>
              </a:spcAft>
              <a:buClr>
                <a:srgbClr val="7030A0"/>
              </a:buClr>
              <a:buSzPct val="100000"/>
              <a:buChar char="•"/>
            </a:pPr>
            <a:r>
              <a:rPr b="1" lang="it-IT">
                <a:solidFill>
                  <a:srgbClr val="7030A0"/>
                </a:solidFill>
              </a:rPr>
              <a:t>tendenza ad agire senza pensare </a:t>
            </a:r>
            <a:endParaRPr/>
          </a:p>
          <a:p>
            <a:pPr indent="-342900" lvl="0" marL="342900" rtl="0" algn="l">
              <a:spcBef>
                <a:spcPts val="544"/>
              </a:spcBef>
              <a:spcAft>
                <a:spcPts val="0"/>
              </a:spcAft>
              <a:buClr>
                <a:srgbClr val="7030A0"/>
              </a:buClr>
              <a:buSzPct val="100000"/>
              <a:buChar char="•"/>
            </a:pPr>
            <a:r>
              <a:rPr b="1" lang="it-IT">
                <a:solidFill>
                  <a:srgbClr val="7030A0"/>
                </a:solidFill>
              </a:rPr>
              <a:t>difficoltà a spiegare il motivo comportamenti impulsivi </a:t>
            </a:r>
            <a:endParaRPr/>
          </a:p>
          <a:p>
            <a:pPr indent="-342900" lvl="0" marL="342900" rtl="0" algn="l">
              <a:spcBef>
                <a:spcPts val="544"/>
              </a:spcBef>
              <a:spcAft>
                <a:spcPts val="0"/>
              </a:spcAft>
              <a:buClr>
                <a:srgbClr val="7030A0"/>
              </a:buClr>
              <a:buSzPct val="100000"/>
              <a:buChar char="•"/>
            </a:pPr>
            <a:r>
              <a:rPr b="1" lang="it-IT">
                <a:solidFill>
                  <a:srgbClr val="7030A0"/>
                </a:solidFill>
              </a:rPr>
              <a:t>in lettura tendenza a “indovinare” la parola invece di leggerla completamente </a:t>
            </a:r>
            <a:endParaRPr/>
          </a:p>
          <a:p>
            <a:pPr indent="-342900" lvl="0" marL="342900" rtl="0" algn="l">
              <a:spcBef>
                <a:spcPts val="544"/>
              </a:spcBef>
              <a:spcAft>
                <a:spcPts val="0"/>
              </a:spcAft>
              <a:buClr>
                <a:srgbClr val="7030A0"/>
              </a:buClr>
              <a:buSzPct val="100000"/>
              <a:buChar char="•"/>
            </a:pPr>
            <a:r>
              <a:rPr b="1" lang="it-IT">
                <a:solidFill>
                  <a:srgbClr val="7030A0"/>
                </a:solidFill>
              </a:rPr>
              <a:t>errori di matematica che indicano la tendenza a rispondere frettolosamente </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8"/>
          <p:cNvSpPr txBox="1"/>
          <p:nvPr>
            <p:ph type="title"/>
          </p:nvPr>
        </p:nvSpPr>
        <p:spPr>
          <a:xfrm>
            <a:off x="457200" y="274638"/>
            <a:ext cx="8229600" cy="1143000"/>
          </a:xfrm>
          <a:prstGeom prst="rect">
            <a:avLst/>
          </a:prstGeom>
          <a:solidFill>
            <a:srgbClr val="FDE9D8"/>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accent2"/>
              </a:buClr>
              <a:buSzPct val="100000"/>
              <a:buFont typeface="Calibri"/>
              <a:buNone/>
            </a:pPr>
            <a:r>
              <a:rPr b="1" lang="it-IT">
                <a:solidFill>
                  <a:schemeClr val="accent2"/>
                </a:solidFill>
              </a:rPr>
              <a:t>Controllo delle emozioni</a:t>
            </a:r>
            <a:br>
              <a:rPr lang="it-IT"/>
            </a:br>
            <a:endParaRPr/>
          </a:p>
        </p:txBody>
      </p:sp>
      <p:sp>
        <p:nvSpPr>
          <p:cNvPr id="469" name="Google Shape;469;p48"/>
          <p:cNvSpPr txBox="1"/>
          <p:nvPr>
            <p:ph idx="1" type="body"/>
          </p:nvPr>
        </p:nvSpPr>
        <p:spPr>
          <a:xfrm>
            <a:off x="457200" y="1600200"/>
            <a:ext cx="8229600" cy="4525963"/>
          </a:xfrm>
          <a:prstGeom prst="rect">
            <a:avLst/>
          </a:prstGeom>
          <a:solidFill>
            <a:srgbClr val="FBD4B4"/>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2"/>
              </a:buClr>
              <a:buSzPts val="3200"/>
              <a:buChar char="•"/>
            </a:pPr>
            <a:r>
              <a:rPr b="1" lang="it-IT">
                <a:solidFill>
                  <a:schemeClr val="accent2"/>
                </a:solidFill>
              </a:rPr>
              <a:t>bassa soglia di frustrazione</a:t>
            </a:r>
            <a:endParaRPr/>
          </a:p>
          <a:p>
            <a:pPr indent="-342900" lvl="0" marL="342900" rtl="0" algn="l">
              <a:spcBef>
                <a:spcPts val="640"/>
              </a:spcBef>
              <a:spcAft>
                <a:spcPts val="0"/>
              </a:spcAft>
              <a:buClr>
                <a:schemeClr val="accent2"/>
              </a:buClr>
              <a:buSzPts val="3200"/>
              <a:buChar char="•"/>
            </a:pPr>
            <a:r>
              <a:rPr b="1" lang="it-IT">
                <a:solidFill>
                  <a:schemeClr val="accent2"/>
                </a:solidFill>
              </a:rPr>
              <a:t>eccessi nell'esprimere la propria frustrazione </a:t>
            </a:r>
            <a:endParaRPr/>
          </a:p>
          <a:p>
            <a:pPr indent="-342900" lvl="0" marL="342900" rtl="0" algn="l">
              <a:spcBef>
                <a:spcPts val="640"/>
              </a:spcBef>
              <a:spcAft>
                <a:spcPts val="0"/>
              </a:spcAft>
              <a:buClr>
                <a:schemeClr val="accent2"/>
              </a:buClr>
              <a:buSzPts val="3200"/>
              <a:buChar char="•"/>
            </a:pPr>
            <a:r>
              <a:rPr b="1" lang="it-IT">
                <a:solidFill>
                  <a:schemeClr val="accent2"/>
                </a:solidFill>
              </a:rPr>
              <a:t>tendenza ad arrabbiarsi facilmente a causa del comportamento altrui </a:t>
            </a:r>
            <a:endParaRPr/>
          </a:p>
          <a:p>
            <a:pPr indent="-342900" lvl="0" marL="342900" rtl="0" algn="l">
              <a:spcBef>
                <a:spcPts val="640"/>
              </a:spcBef>
              <a:spcAft>
                <a:spcPts val="0"/>
              </a:spcAft>
              <a:buClr>
                <a:schemeClr val="accent2"/>
              </a:buClr>
              <a:buSzPts val="3200"/>
              <a:buChar char="•"/>
            </a:pPr>
            <a:r>
              <a:rPr b="1" lang="it-IT">
                <a:solidFill>
                  <a:schemeClr val="accent2"/>
                </a:solidFill>
              </a:rPr>
              <a:t>tendenza a essere aggressivo in caso di rabbia</a:t>
            </a:r>
            <a:endParaRPr/>
          </a:p>
          <a:p>
            <a:pPr indent="-342900" lvl="0" marL="342900" rtl="0" algn="l">
              <a:spcBef>
                <a:spcPts val="640"/>
              </a:spcBef>
              <a:spcAft>
                <a:spcPts val="0"/>
              </a:spcAft>
              <a:buClr>
                <a:schemeClr val="accent2"/>
              </a:buClr>
              <a:buSzPts val="3200"/>
              <a:buChar char="•"/>
            </a:pPr>
            <a:r>
              <a:rPr b="1" lang="it-IT">
                <a:solidFill>
                  <a:schemeClr val="accent2"/>
                </a:solidFill>
              </a:rPr>
              <a:t> tendenza a essere sopraffatto dalle emozioni negative o positive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3" name="Shape 473"/>
        <p:cNvGrpSpPr/>
        <p:nvPr/>
      </p:nvGrpSpPr>
      <p:grpSpPr>
        <a:xfrm>
          <a:off x="0" y="0"/>
          <a:ext cx="0" cy="0"/>
          <a:chOff x="0" y="0"/>
          <a:chExt cx="0" cy="0"/>
        </a:xfrm>
      </p:grpSpPr>
      <p:sp>
        <p:nvSpPr>
          <p:cNvPr id="474" name="Google Shape;474;p49"/>
          <p:cNvSpPr txBox="1"/>
          <p:nvPr>
            <p:ph type="title"/>
          </p:nvPr>
        </p:nvSpPr>
        <p:spPr>
          <a:xfrm>
            <a:off x="1619672" y="332656"/>
            <a:ext cx="6172200"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17365D"/>
              </a:buClr>
              <a:buSzPct val="100000"/>
              <a:buFont typeface="Calibri"/>
              <a:buNone/>
            </a:pPr>
            <a:br>
              <a:rPr lang="it-IT">
                <a:solidFill>
                  <a:srgbClr val="17365D"/>
                </a:solidFill>
              </a:rPr>
            </a:br>
            <a:r>
              <a:rPr lang="it-IT" sz="3300">
                <a:solidFill>
                  <a:schemeClr val="lt1"/>
                </a:solidFill>
              </a:rPr>
              <a:t>Gli strumenti compensativi </a:t>
            </a:r>
            <a:br>
              <a:rPr lang="it-IT" sz="3000">
                <a:solidFill>
                  <a:srgbClr val="17365D"/>
                </a:solidFill>
              </a:rPr>
            </a:br>
            <a:br>
              <a:rPr lang="it-IT" sz="3000">
                <a:solidFill>
                  <a:srgbClr val="17365D"/>
                </a:solidFill>
              </a:rPr>
            </a:br>
            <a:endParaRPr>
              <a:solidFill>
                <a:srgbClr val="17365D"/>
              </a:solidFill>
            </a:endParaRPr>
          </a:p>
        </p:txBody>
      </p:sp>
      <p:grpSp>
        <p:nvGrpSpPr>
          <p:cNvPr id="475" name="Google Shape;475;p49"/>
          <p:cNvGrpSpPr/>
          <p:nvPr/>
        </p:nvGrpSpPr>
        <p:grpSpPr>
          <a:xfrm>
            <a:off x="1119272" y="1021968"/>
            <a:ext cx="7481518" cy="5647391"/>
            <a:chOff x="3656" y="41240"/>
            <a:chExt cx="7481518" cy="5647391"/>
          </a:xfrm>
        </p:grpSpPr>
        <p:sp>
          <p:nvSpPr>
            <p:cNvPr id="476" name="Google Shape;476;p49"/>
            <p:cNvSpPr/>
            <p:nvPr/>
          </p:nvSpPr>
          <p:spPr>
            <a:xfrm rot="5400000">
              <a:off x="3167923" y="176323"/>
              <a:ext cx="2078199" cy="1808033"/>
            </a:xfrm>
            <a:prstGeom prst="hexagon">
              <a:avLst>
                <a:gd fmla="val 25000" name="adj"/>
                <a:gd fmla="val 115470" name="vf"/>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9"/>
            <p:cNvSpPr txBox="1"/>
            <p:nvPr/>
          </p:nvSpPr>
          <p:spPr>
            <a:xfrm>
              <a:off x="3584758" y="365093"/>
              <a:ext cx="1244529" cy="143049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it-IT" sz="1800">
                  <a:solidFill>
                    <a:srgbClr val="366092"/>
                  </a:solidFill>
                  <a:latin typeface="Calibri"/>
                  <a:ea typeface="Calibri"/>
                  <a:cs typeface="Calibri"/>
                  <a:sym typeface="Calibri"/>
                </a:rPr>
                <a:t>Tavola pitagorica, mappe concettuali</a:t>
              </a:r>
              <a:endParaRPr/>
            </a:p>
            <a:p>
              <a:pPr indent="0" lvl="0" marL="0" marR="0" rtl="0" algn="ctr">
                <a:lnSpc>
                  <a:spcPct val="90000"/>
                </a:lnSpc>
                <a:spcBef>
                  <a:spcPts val="630"/>
                </a:spcBef>
                <a:spcAft>
                  <a:spcPts val="0"/>
                </a:spcAft>
                <a:buNone/>
              </a:pPr>
              <a:r>
                <a:t/>
              </a:r>
              <a:endParaRPr b="1" sz="1800">
                <a:solidFill>
                  <a:srgbClr val="366092"/>
                </a:solidFill>
                <a:latin typeface="Calibri"/>
                <a:ea typeface="Calibri"/>
                <a:cs typeface="Calibri"/>
                <a:sym typeface="Calibri"/>
              </a:endParaRPr>
            </a:p>
          </p:txBody>
        </p:sp>
        <p:sp>
          <p:nvSpPr>
            <p:cNvPr id="478" name="Google Shape;478;p49"/>
            <p:cNvSpPr/>
            <p:nvPr/>
          </p:nvSpPr>
          <p:spPr>
            <a:xfrm>
              <a:off x="5165904" y="456880"/>
              <a:ext cx="2319270" cy="1246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9"/>
            <p:cNvSpPr/>
            <p:nvPr/>
          </p:nvSpPr>
          <p:spPr>
            <a:xfrm rot="5400000">
              <a:off x="1215247" y="176323"/>
              <a:ext cx="2078199" cy="1808033"/>
            </a:xfrm>
            <a:prstGeom prst="hexagon">
              <a:avLst>
                <a:gd fmla="val 25000" name="adj"/>
                <a:gd fmla="val 115470" name="vf"/>
              </a:avLst>
            </a:prstGeom>
            <a:solidFill>
              <a:srgbClr val="5EB65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9"/>
            <p:cNvSpPr txBox="1"/>
            <p:nvPr/>
          </p:nvSpPr>
          <p:spPr>
            <a:xfrm>
              <a:off x="1632082" y="365093"/>
              <a:ext cx="1244529" cy="14304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it-IT" sz="1600">
                  <a:solidFill>
                    <a:srgbClr val="366092"/>
                  </a:solidFill>
                  <a:latin typeface="Calibri"/>
                  <a:ea typeface="Calibri"/>
                  <a:cs typeface="Calibri"/>
                  <a:sym typeface="Calibri"/>
                </a:rPr>
                <a:t>Tabella dei mesi, dell'alfabeto e dei vari caratteri</a:t>
              </a:r>
              <a:endParaRPr/>
            </a:p>
            <a:p>
              <a:pPr indent="0" lvl="0" marL="0" marR="0" rtl="0" algn="ctr">
                <a:lnSpc>
                  <a:spcPct val="90000"/>
                </a:lnSpc>
                <a:spcBef>
                  <a:spcPts val="560"/>
                </a:spcBef>
                <a:spcAft>
                  <a:spcPts val="0"/>
                </a:spcAft>
                <a:buNone/>
              </a:pPr>
              <a:r>
                <a:t/>
              </a:r>
              <a:endParaRPr sz="1600">
                <a:solidFill>
                  <a:srgbClr val="366092"/>
                </a:solidFill>
                <a:latin typeface="Calibri"/>
                <a:ea typeface="Calibri"/>
                <a:cs typeface="Calibri"/>
                <a:sym typeface="Calibri"/>
              </a:endParaRPr>
            </a:p>
          </p:txBody>
        </p:sp>
        <p:sp>
          <p:nvSpPr>
            <p:cNvPr id="481" name="Google Shape;481;p49"/>
            <p:cNvSpPr/>
            <p:nvPr/>
          </p:nvSpPr>
          <p:spPr>
            <a:xfrm rot="5400000">
              <a:off x="2187844" y="1878401"/>
              <a:ext cx="2078199" cy="1931829"/>
            </a:xfrm>
            <a:prstGeom prst="hexagon">
              <a:avLst>
                <a:gd fmla="val 25000" name="adj"/>
                <a:gd fmla="val 115470" name="vf"/>
              </a:avLst>
            </a:prstGeom>
            <a:solidFill>
              <a:srgbClr val="5CB1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9"/>
            <p:cNvSpPr txBox="1"/>
            <p:nvPr/>
          </p:nvSpPr>
          <p:spPr>
            <a:xfrm>
              <a:off x="2571662" y="2139385"/>
              <a:ext cx="1310563" cy="140986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it-IT" sz="1600">
                  <a:solidFill>
                    <a:srgbClr val="366092"/>
                  </a:solidFill>
                  <a:latin typeface="Calibri"/>
                  <a:ea typeface="Calibri"/>
                  <a:cs typeface="Calibri"/>
                  <a:sym typeface="Calibri"/>
                </a:rPr>
                <a:t>Tabelle</a:t>
              </a:r>
              <a:endParaRPr/>
            </a:p>
            <a:p>
              <a:pPr indent="0" lvl="0" marL="0" marR="0" rtl="0" algn="ctr">
                <a:lnSpc>
                  <a:spcPct val="90000"/>
                </a:lnSpc>
                <a:spcBef>
                  <a:spcPts val="560"/>
                </a:spcBef>
                <a:spcAft>
                  <a:spcPts val="0"/>
                </a:spcAft>
                <a:buNone/>
              </a:pPr>
              <a:r>
                <a:rPr b="1" lang="it-IT" sz="1600">
                  <a:solidFill>
                    <a:srgbClr val="366092"/>
                  </a:solidFill>
                  <a:latin typeface="Calibri"/>
                  <a:ea typeface="Calibri"/>
                  <a:cs typeface="Calibri"/>
                  <a:sym typeface="Calibri"/>
                </a:rPr>
                <a:t>formule e  misure</a:t>
              </a:r>
              <a:endParaRPr/>
            </a:p>
            <a:p>
              <a:pPr indent="0" lvl="0" marL="0" marR="0" rtl="0" algn="ctr">
                <a:lnSpc>
                  <a:spcPct val="90000"/>
                </a:lnSpc>
                <a:spcBef>
                  <a:spcPts val="560"/>
                </a:spcBef>
                <a:spcAft>
                  <a:spcPts val="0"/>
                </a:spcAft>
                <a:buNone/>
              </a:pPr>
              <a:r>
                <a:rPr b="1" lang="it-IT" sz="1600">
                  <a:solidFill>
                    <a:srgbClr val="366092"/>
                  </a:solidFill>
                  <a:latin typeface="Calibri"/>
                  <a:ea typeface="Calibri"/>
                  <a:cs typeface="Calibri"/>
                  <a:sym typeface="Calibri"/>
                </a:rPr>
                <a:t>Fogli con grafici</a:t>
              </a:r>
              <a:endParaRPr/>
            </a:p>
            <a:p>
              <a:pPr indent="0" lvl="0" marL="0" marR="0" rtl="0" algn="ctr">
                <a:lnSpc>
                  <a:spcPct val="90000"/>
                </a:lnSpc>
                <a:spcBef>
                  <a:spcPts val="560"/>
                </a:spcBef>
                <a:spcAft>
                  <a:spcPts val="0"/>
                </a:spcAft>
                <a:buNone/>
              </a:pPr>
              <a:r>
                <a:t/>
              </a:r>
              <a:endParaRPr sz="1400">
                <a:solidFill>
                  <a:schemeClr val="lt1"/>
                </a:solidFill>
                <a:latin typeface="Calibri"/>
                <a:ea typeface="Calibri"/>
                <a:cs typeface="Calibri"/>
                <a:sym typeface="Calibri"/>
              </a:endParaRPr>
            </a:p>
          </p:txBody>
        </p:sp>
        <p:sp>
          <p:nvSpPr>
            <p:cNvPr id="483" name="Google Shape;483;p49"/>
            <p:cNvSpPr/>
            <p:nvPr/>
          </p:nvSpPr>
          <p:spPr>
            <a:xfrm>
              <a:off x="3656" y="2220856"/>
              <a:ext cx="2244455" cy="1246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9"/>
            <p:cNvSpPr/>
            <p:nvPr/>
          </p:nvSpPr>
          <p:spPr>
            <a:xfrm rot="5400000">
              <a:off x="4140520" y="1940299"/>
              <a:ext cx="2078199" cy="1808033"/>
            </a:xfrm>
            <a:prstGeom prst="hexagon">
              <a:avLst>
                <a:gd fmla="val 25000" name="adj"/>
                <a:gd fmla="val 115470" name="vf"/>
              </a:avLst>
            </a:prstGeom>
            <a:solidFill>
              <a:srgbClr val="5E9BA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9"/>
            <p:cNvSpPr txBox="1"/>
            <p:nvPr/>
          </p:nvSpPr>
          <p:spPr>
            <a:xfrm>
              <a:off x="4557355" y="2129069"/>
              <a:ext cx="1244529" cy="14304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it-IT" sz="1300">
                  <a:solidFill>
                    <a:srgbClr val="366092"/>
                  </a:solidFill>
                  <a:latin typeface="Calibri"/>
                  <a:ea typeface="Calibri"/>
                  <a:cs typeface="Calibri"/>
                  <a:sym typeface="Calibri"/>
                </a:rPr>
                <a:t>Calcolatrice, registratore, orologi parlanti</a:t>
              </a:r>
              <a:endParaRPr/>
            </a:p>
            <a:p>
              <a:pPr indent="0" lvl="0" marL="0" marR="0" rtl="0" algn="ctr">
                <a:lnSpc>
                  <a:spcPct val="90000"/>
                </a:lnSpc>
                <a:spcBef>
                  <a:spcPts val="455"/>
                </a:spcBef>
                <a:spcAft>
                  <a:spcPts val="0"/>
                </a:spcAft>
                <a:buNone/>
              </a:pPr>
              <a:r>
                <a:rPr b="1" lang="it-IT" sz="1300">
                  <a:solidFill>
                    <a:srgbClr val="366092"/>
                  </a:solidFill>
                  <a:latin typeface="Calibri"/>
                  <a:ea typeface="Calibri"/>
                  <a:cs typeface="Calibri"/>
                  <a:sym typeface="Calibri"/>
                </a:rPr>
                <a:t>cartine geografiche e storiche</a:t>
              </a:r>
              <a:endParaRPr/>
            </a:p>
            <a:p>
              <a:pPr indent="0" lvl="0" marL="0" marR="0" rtl="0" algn="ctr">
                <a:lnSpc>
                  <a:spcPct val="90000"/>
                </a:lnSpc>
                <a:spcBef>
                  <a:spcPts val="455"/>
                </a:spcBef>
                <a:spcAft>
                  <a:spcPts val="0"/>
                </a:spcAft>
                <a:buNone/>
              </a:pPr>
              <a:r>
                <a:t/>
              </a:r>
              <a:endParaRPr sz="1300">
                <a:solidFill>
                  <a:schemeClr val="lt1"/>
                </a:solidFill>
                <a:latin typeface="Calibri"/>
                <a:ea typeface="Calibri"/>
                <a:cs typeface="Calibri"/>
                <a:sym typeface="Calibri"/>
              </a:endParaRPr>
            </a:p>
          </p:txBody>
        </p:sp>
        <p:sp>
          <p:nvSpPr>
            <p:cNvPr id="486" name="Google Shape;486;p49"/>
            <p:cNvSpPr/>
            <p:nvPr/>
          </p:nvSpPr>
          <p:spPr>
            <a:xfrm rot="5400000">
              <a:off x="3167923" y="3704275"/>
              <a:ext cx="2078199" cy="1808033"/>
            </a:xfrm>
            <a:prstGeom prst="hexagon">
              <a:avLst>
                <a:gd fmla="val 25000" name="adj"/>
                <a:gd fmla="val 115470" name="vf"/>
              </a:avLst>
            </a:prstGeom>
            <a:solidFill>
              <a:srgbClr val="606CA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9"/>
            <p:cNvSpPr txBox="1"/>
            <p:nvPr/>
          </p:nvSpPr>
          <p:spPr>
            <a:xfrm>
              <a:off x="3584758" y="3893045"/>
              <a:ext cx="1244529" cy="143049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it-IT" sz="1500">
                  <a:solidFill>
                    <a:srgbClr val="366092"/>
                  </a:solidFill>
                  <a:latin typeface="Calibri"/>
                  <a:ea typeface="Calibri"/>
                  <a:cs typeface="Calibri"/>
                  <a:sym typeface="Calibri"/>
                </a:rPr>
                <a:t>computer con programmi di videoscrittura con correttore ortografico e sintesi vocale, </a:t>
              </a:r>
              <a:endParaRPr b="1" sz="1500">
                <a:solidFill>
                  <a:srgbClr val="366092"/>
                </a:solidFill>
                <a:latin typeface="Calibri"/>
                <a:ea typeface="Calibri"/>
                <a:cs typeface="Calibri"/>
                <a:sym typeface="Calibri"/>
              </a:endParaRPr>
            </a:p>
          </p:txBody>
        </p:sp>
        <p:sp>
          <p:nvSpPr>
            <p:cNvPr id="488" name="Google Shape;488;p49"/>
            <p:cNvSpPr/>
            <p:nvPr/>
          </p:nvSpPr>
          <p:spPr>
            <a:xfrm>
              <a:off x="5165904" y="3984831"/>
              <a:ext cx="2319270" cy="1246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9"/>
            <p:cNvSpPr/>
            <p:nvPr/>
          </p:nvSpPr>
          <p:spPr>
            <a:xfrm rot="5400000">
              <a:off x="1207400" y="3745515"/>
              <a:ext cx="2078199" cy="1808033"/>
            </a:xfrm>
            <a:prstGeom prst="hexagon">
              <a:avLst>
                <a:gd fmla="val 25000" name="adj"/>
                <a:gd fmla="val 115470" name="vf"/>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9"/>
            <p:cNvSpPr txBox="1"/>
            <p:nvPr/>
          </p:nvSpPr>
          <p:spPr>
            <a:xfrm>
              <a:off x="1624235" y="3934285"/>
              <a:ext cx="1244529" cy="14304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600">
                <a:solidFill>
                  <a:schemeClr val="lt1"/>
                </a:solidFill>
                <a:latin typeface="Calibri"/>
                <a:ea typeface="Calibri"/>
                <a:cs typeface="Calibri"/>
                <a:sym typeface="Calibri"/>
              </a:endParaRPr>
            </a:p>
            <a:p>
              <a:pPr indent="0" lvl="0" marL="0" marR="0" rtl="0" algn="ctr">
                <a:lnSpc>
                  <a:spcPct val="90000"/>
                </a:lnSpc>
                <a:spcBef>
                  <a:spcPts val="560"/>
                </a:spcBef>
                <a:spcAft>
                  <a:spcPts val="0"/>
                </a:spcAft>
                <a:buNone/>
              </a:pPr>
              <a:r>
                <a:rPr b="1" lang="it-IT" sz="1600">
                  <a:solidFill>
                    <a:srgbClr val="366092"/>
                  </a:solidFill>
                  <a:latin typeface="Calibri"/>
                  <a:ea typeface="Calibri"/>
                  <a:cs typeface="Calibri"/>
                  <a:sym typeface="Calibri"/>
                </a:rPr>
                <a:t>dizionari </a:t>
              </a:r>
              <a:endParaRPr/>
            </a:p>
            <a:p>
              <a:pPr indent="0" lvl="0" marL="0" marR="0" rtl="0" algn="ctr">
                <a:lnSpc>
                  <a:spcPct val="90000"/>
                </a:lnSpc>
                <a:spcBef>
                  <a:spcPts val="560"/>
                </a:spcBef>
                <a:spcAft>
                  <a:spcPts val="0"/>
                </a:spcAft>
                <a:buNone/>
              </a:pPr>
              <a:r>
                <a:rPr b="1" lang="it-IT" sz="1600">
                  <a:solidFill>
                    <a:srgbClr val="366092"/>
                  </a:solidFill>
                  <a:latin typeface="Calibri"/>
                  <a:ea typeface="Calibri"/>
                  <a:cs typeface="Calibri"/>
                  <a:sym typeface="Calibri"/>
                </a:rPr>
                <a:t>di lingua straniera computerizzati tabelle, traduttori </a:t>
              </a:r>
              <a:endParaRPr/>
            </a:p>
            <a:p>
              <a:pPr indent="0" lvl="0" marL="0" marR="0" rtl="0" algn="ctr">
                <a:lnSpc>
                  <a:spcPct val="90000"/>
                </a:lnSpc>
                <a:spcBef>
                  <a:spcPts val="560"/>
                </a:spcBef>
                <a:spcAft>
                  <a:spcPts val="0"/>
                </a:spcAft>
                <a:buNone/>
              </a:pPr>
              <a:r>
                <a:t/>
              </a:r>
              <a:endParaRPr sz="1300">
                <a:solidFill>
                  <a:schemeClr val="lt1"/>
                </a:solidFill>
                <a:latin typeface="Calibri"/>
                <a:ea typeface="Calibri"/>
                <a:cs typeface="Calibri"/>
                <a:sym typeface="Calibri"/>
              </a:endParaRPr>
            </a:p>
            <a:p>
              <a:pPr indent="0" lvl="0" marL="0" marR="0" rtl="0" algn="ctr">
                <a:lnSpc>
                  <a:spcPct val="90000"/>
                </a:lnSpc>
                <a:spcBef>
                  <a:spcPts val="455"/>
                </a:spcBef>
                <a:spcAft>
                  <a:spcPts val="0"/>
                </a:spcAft>
                <a:buNone/>
              </a:pPr>
              <a:r>
                <a:t/>
              </a:r>
              <a:endParaRPr sz="13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5"/>
          <p:cNvGrpSpPr/>
          <p:nvPr/>
        </p:nvGrpSpPr>
        <p:grpSpPr>
          <a:xfrm>
            <a:off x="539552" y="780840"/>
            <a:ext cx="7992888" cy="5815597"/>
            <a:chOff x="0" y="16136"/>
            <a:chExt cx="7992888" cy="5815597"/>
          </a:xfrm>
        </p:grpSpPr>
        <p:sp>
          <p:nvSpPr>
            <p:cNvPr id="119" name="Google Shape;119;p5"/>
            <p:cNvSpPr/>
            <p:nvPr/>
          </p:nvSpPr>
          <p:spPr>
            <a:xfrm>
              <a:off x="0" y="16136"/>
              <a:ext cx="7992888" cy="241860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txBox="1"/>
            <p:nvPr/>
          </p:nvSpPr>
          <p:spPr>
            <a:xfrm>
              <a:off x="118067" y="134203"/>
              <a:ext cx="7756754" cy="2182475"/>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3200"/>
                <a:buFont typeface="Calibri"/>
                <a:buNone/>
              </a:pPr>
              <a:r>
                <a:rPr b="1" i="0" lang="it-IT" sz="3200" u="none" cap="none" strike="noStrike">
                  <a:solidFill>
                    <a:schemeClr val="lt1"/>
                  </a:solidFill>
                  <a:latin typeface="Calibri"/>
                  <a:ea typeface="Calibri"/>
                  <a:cs typeface="Calibri"/>
                  <a:sym typeface="Calibri"/>
                </a:rPr>
                <a:t>Disturbo   </a:t>
              </a:r>
              <a:r>
                <a:rPr b="1" i="0" lang="it-IT" sz="3200" u="none" cap="none" strike="noStrike">
                  <a:solidFill>
                    <a:srgbClr val="FFFF00"/>
                  </a:solidFill>
                  <a:latin typeface="Calibri"/>
                  <a:ea typeface="Calibri"/>
                  <a:cs typeface="Calibri"/>
                  <a:sym typeface="Calibri"/>
                </a:rPr>
                <a:t>aspecifico   </a:t>
              </a:r>
              <a:r>
                <a:rPr b="1" i="0" lang="it-IT" sz="3200" u="none" cap="none" strike="noStrike">
                  <a:solidFill>
                    <a:schemeClr val="lt1"/>
                  </a:solidFill>
                  <a:latin typeface="Calibri"/>
                  <a:ea typeface="Calibri"/>
                  <a:cs typeface="Calibri"/>
                  <a:sym typeface="Calibri"/>
                </a:rPr>
                <a:t>di apprendimento </a:t>
              </a:r>
              <a:endParaRPr/>
            </a:p>
            <a:p>
              <a:pPr indent="0" lvl="0" marL="0" marR="0" rtl="0" algn="ctr">
                <a:lnSpc>
                  <a:spcPct val="100000"/>
                </a:lnSpc>
                <a:spcBef>
                  <a:spcPts val="0"/>
                </a:spcBef>
                <a:spcAft>
                  <a:spcPts val="0"/>
                </a:spcAft>
                <a:buClr>
                  <a:schemeClr val="lt1"/>
                </a:buClr>
                <a:buSzPts val="1800"/>
                <a:buFont typeface="Calibri"/>
                <a:buNone/>
              </a:pPr>
              <a:r>
                <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rPr b="1" i="0" lang="it-IT" sz="1800" u="none" cap="none" strike="noStrike">
                  <a:solidFill>
                    <a:schemeClr val="lt1"/>
                  </a:solidFill>
                  <a:latin typeface="Calibri"/>
                  <a:ea typeface="Calibri"/>
                  <a:cs typeface="Calibri"/>
                  <a:sym typeface="Calibri"/>
                </a:rPr>
                <a:t>DIFFICOLTA’   DI   APPRENDIMENTO   SCOLASTICO       </a:t>
              </a:r>
              <a:r>
                <a:rPr b="1" i="0" lang="it-IT" sz="1800" u="none" cap="none" strike="noStrike">
                  <a:solidFill>
                    <a:srgbClr val="FFFF00"/>
                  </a:solidFill>
                  <a:latin typeface="Calibri"/>
                  <a:ea typeface="Calibri"/>
                  <a:cs typeface="Calibri"/>
                  <a:sym typeface="Calibri"/>
                </a:rPr>
                <a:t>DAS</a:t>
              </a:r>
              <a:endParaRPr/>
            </a:p>
            <a:p>
              <a:pPr indent="0" lvl="0" marL="0" marR="0" rtl="0" algn="l">
                <a:lnSpc>
                  <a:spcPct val="9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p:nvPr/>
          </p:nvSpPr>
          <p:spPr>
            <a:xfrm>
              <a:off x="0" y="2419524"/>
              <a:ext cx="7992888"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txBox="1"/>
            <p:nvPr/>
          </p:nvSpPr>
          <p:spPr>
            <a:xfrm>
              <a:off x="0" y="2419524"/>
              <a:ext cx="7992888" cy="496800"/>
            </a:xfrm>
            <a:prstGeom prst="rect">
              <a:avLst/>
            </a:prstGeom>
            <a:noFill/>
            <a:ln>
              <a:noFill/>
            </a:ln>
          </p:spPr>
          <p:txBody>
            <a:bodyPr anchorCtr="0" anchor="t" bIns="38100" lIns="253750" spcFirstLastPara="1" rIns="213350" wrap="square" tIns="38100">
              <a:noAutofit/>
            </a:bodyPr>
            <a:lstStyle/>
            <a:p>
              <a:pPr indent="-82550" lvl="1" marL="228600" marR="0" rtl="0" algn="l">
                <a:lnSpc>
                  <a:spcPct val="90000"/>
                </a:lnSpc>
                <a:spcBef>
                  <a:spcPts val="0"/>
                </a:spcBef>
                <a:spcAft>
                  <a:spcPts val="0"/>
                </a:spcAft>
                <a:buClr>
                  <a:schemeClr val="dk1"/>
                </a:buClr>
                <a:buSzPts val="2300"/>
                <a:buFont typeface="Calibri"/>
                <a:buNone/>
              </a:pPr>
              <a:r>
                <a:t/>
              </a:r>
              <a:endParaRPr b="0" i="0" sz="2300" u="none" cap="none" strike="noStrike">
                <a:solidFill>
                  <a:schemeClr val="dk1"/>
                </a:solidFill>
                <a:latin typeface="Calibri"/>
                <a:ea typeface="Calibri"/>
                <a:cs typeface="Calibri"/>
                <a:sym typeface="Calibri"/>
              </a:endParaRPr>
            </a:p>
          </p:txBody>
        </p:sp>
        <p:sp>
          <p:nvSpPr>
            <p:cNvPr id="123" name="Google Shape;123;p5"/>
            <p:cNvSpPr/>
            <p:nvPr/>
          </p:nvSpPr>
          <p:spPr>
            <a:xfrm>
              <a:off x="0" y="2916324"/>
              <a:ext cx="7992888" cy="241860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a:off x="118067" y="3034391"/>
              <a:ext cx="7756754" cy="2182475"/>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b="1" i="0" lang="it-IT" sz="3200" u="none" cap="none" strike="noStrike">
                  <a:solidFill>
                    <a:schemeClr val="lt1"/>
                  </a:solidFill>
                  <a:latin typeface="Calibri"/>
                  <a:ea typeface="Calibri"/>
                  <a:cs typeface="Calibri"/>
                  <a:sym typeface="Calibri"/>
                </a:rPr>
                <a:t>Disturbo specifico dell’apprendimento: </a:t>
              </a:r>
              <a:r>
                <a:rPr b="1" i="0" lang="it-IT" sz="3200" u="none" cap="none" strike="noStrike">
                  <a:solidFill>
                    <a:srgbClr val="FFFF00"/>
                  </a:solidFill>
                  <a:latin typeface="Calibri"/>
                  <a:ea typeface="Calibri"/>
                  <a:cs typeface="Calibri"/>
                  <a:sym typeface="Calibri"/>
                </a:rPr>
                <a:t>DSA</a:t>
              </a:r>
              <a:endParaRPr/>
            </a:p>
            <a:p>
              <a:pPr indent="0" lvl="0" marL="0" marR="0" rtl="0" algn="l">
                <a:lnSpc>
                  <a:spcPct val="90000"/>
                </a:lnSpc>
                <a:spcBef>
                  <a:spcPts val="1120"/>
                </a:spcBef>
                <a:spcAft>
                  <a:spcPts val="0"/>
                </a:spcAft>
                <a:buNone/>
              </a:pPr>
              <a:r>
                <a:rPr b="0" i="0" lang="it-IT" sz="1800" u="none" cap="none" strike="noStrike">
                  <a:solidFill>
                    <a:srgbClr val="002060"/>
                  </a:solidFill>
                  <a:latin typeface="Calibri"/>
                  <a:ea typeface="Calibri"/>
                  <a:cs typeface="Calibri"/>
                  <a:sym typeface="Calibri"/>
                </a:rPr>
                <a:t>                                                 </a:t>
              </a:r>
              <a:endParaRPr/>
            </a:p>
            <a:p>
              <a:pPr indent="0" lvl="0" marL="0" marR="0" rtl="0" algn="ctr">
                <a:lnSpc>
                  <a:spcPct val="90000"/>
                </a:lnSpc>
                <a:spcBef>
                  <a:spcPts val="630"/>
                </a:spcBef>
                <a:spcAft>
                  <a:spcPts val="0"/>
                </a:spcAft>
                <a:buNone/>
              </a:pPr>
              <a:r>
                <a:rPr b="1" i="0" lang="it-IT" sz="1800" u="none" cap="none" strike="noStrike">
                  <a:solidFill>
                    <a:srgbClr val="FFFF00"/>
                  </a:solidFill>
                  <a:latin typeface="Calibri"/>
                  <a:ea typeface="Calibri"/>
                  <a:cs typeface="Calibri"/>
                  <a:sym typeface="Calibri"/>
                </a:rPr>
                <a:t>                 Dislessia, disortografia, disgrafia, discalculia</a:t>
              </a:r>
              <a:endParaRPr b="1" i="0" sz="1800" u="none" cap="none" strike="noStrike">
                <a:solidFill>
                  <a:srgbClr val="FFFF00"/>
                </a:solidFill>
                <a:latin typeface="Calibri"/>
                <a:ea typeface="Calibri"/>
                <a:cs typeface="Calibri"/>
                <a:sym typeface="Calibri"/>
              </a:endParaRPr>
            </a:p>
            <a:p>
              <a:pPr indent="0" lvl="0" marL="0" marR="0" rtl="0" algn="l">
                <a:lnSpc>
                  <a:spcPct val="90000"/>
                </a:lnSpc>
                <a:spcBef>
                  <a:spcPts val="630"/>
                </a:spcBef>
                <a:spcAft>
                  <a:spcPts val="0"/>
                </a:spcAft>
                <a:buNone/>
              </a:pPr>
              <a:r>
                <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63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5"/>
            <p:cNvSpPr/>
            <p:nvPr/>
          </p:nvSpPr>
          <p:spPr>
            <a:xfrm>
              <a:off x="0" y="5334933"/>
              <a:ext cx="7992888"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txBox="1"/>
            <p:nvPr/>
          </p:nvSpPr>
          <p:spPr>
            <a:xfrm>
              <a:off x="0" y="5334933"/>
              <a:ext cx="7992888" cy="496800"/>
            </a:xfrm>
            <a:prstGeom prst="rect">
              <a:avLst/>
            </a:prstGeom>
            <a:noFill/>
            <a:ln>
              <a:noFill/>
            </a:ln>
          </p:spPr>
          <p:txBody>
            <a:bodyPr anchorCtr="0" anchor="t" bIns="38100" lIns="253750" spcFirstLastPara="1" rIns="213350" wrap="square" tIns="38100">
              <a:noAutofit/>
            </a:bodyPr>
            <a:lstStyle/>
            <a:p>
              <a:pPr indent="-82550" lvl="1" marL="228600" marR="0" rtl="0" algn="l">
                <a:lnSpc>
                  <a:spcPct val="90000"/>
                </a:lnSpc>
                <a:spcBef>
                  <a:spcPts val="0"/>
                </a:spcBef>
                <a:spcAft>
                  <a:spcPts val="0"/>
                </a:spcAft>
                <a:buClr>
                  <a:schemeClr val="dk1"/>
                </a:buClr>
                <a:buSzPts val="2300"/>
                <a:buFont typeface="Calibri"/>
                <a:buNone/>
              </a:pPr>
              <a:r>
                <a:t/>
              </a:r>
              <a:endParaRPr b="0" i="0" sz="2300" u="none" cap="none" strike="noStrike">
                <a:solidFill>
                  <a:schemeClr val="dk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4" name="Shape 494"/>
        <p:cNvGrpSpPr/>
        <p:nvPr/>
      </p:nvGrpSpPr>
      <p:grpSpPr>
        <a:xfrm>
          <a:off x="0" y="0"/>
          <a:ext cx="0" cy="0"/>
          <a:chOff x="0" y="0"/>
          <a:chExt cx="0" cy="0"/>
        </a:xfrm>
      </p:grpSpPr>
      <p:sp>
        <p:nvSpPr>
          <p:cNvPr id="495" name="Google Shape;495;p50"/>
          <p:cNvSpPr txBox="1"/>
          <p:nvPr>
            <p:ph type="title"/>
          </p:nvPr>
        </p:nvSpPr>
        <p:spPr>
          <a:xfrm>
            <a:off x="1555742" y="391418"/>
            <a:ext cx="6172200"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it-IT"/>
              <a:t> </a:t>
            </a:r>
            <a:r>
              <a:rPr lang="it-IT">
                <a:solidFill>
                  <a:srgbClr val="FFFF00"/>
                </a:solidFill>
              </a:rPr>
              <a:t>Gli strumenti dispensativi </a:t>
            </a:r>
            <a:br>
              <a:rPr lang="it-IT" sz="3000"/>
            </a:br>
            <a:endParaRPr/>
          </a:p>
        </p:txBody>
      </p:sp>
      <p:sp>
        <p:nvSpPr>
          <p:cNvPr id="496" name="Google Shape;496;p50"/>
          <p:cNvSpPr txBox="1"/>
          <p:nvPr/>
        </p:nvSpPr>
        <p:spPr>
          <a:xfrm>
            <a:off x="2004273" y="1012856"/>
            <a:ext cx="5832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rgbClr val="FFFF00"/>
                </a:solidFill>
                <a:latin typeface="Calibri"/>
                <a:ea typeface="Calibri"/>
                <a:cs typeface="Calibri"/>
                <a:sym typeface="Calibri"/>
              </a:rPr>
              <a:t>In relazione alla gravità del disturbo di apprendimento</a:t>
            </a:r>
            <a:r>
              <a:rPr lang="it-IT" sz="1800">
                <a:solidFill>
                  <a:schemeClr val="dk2"/>
                </a:solidFill>
                <a:latin typeface="Calibri"/>
                <a:ea typeface="Calibri"/>
                <a:cs typeface="Calibri"/>
                <a:sym typeface="Calibri"/>
              </a:rPr>
              <a:t>: </a:t>
            </a:r>
            <a:endParaRPr/>
          </a:p>
        </p:txBody>
      </p:sp>
      <p:grpSp>
        <p:nvGrpSpPr>
          <p:cNvPr id="497" name="Google Shape;497;p50"/>
          <p:cNvGrpSpPr/>
          <p:nvPr/>
        </p:nvGrpSpPr>
        <p:grpSpPr>
          <a:xfrm>
            <a:off x="1331640" y="1484784"/>
            <a:ext cx="6480720" cy="5184574"/>
            <a:chOff x="0" y="0"/>
            <a:chExt cx="6480720" cy="5184574"/>
          </a:xfrm>
        </p:grpSpPr>
        <p:sp>
          <p:nvSpPr>
            <p:cNvPr id="498" name="Google Shape;498;p50"/>
            <p:cNvSpPr/>
            <p:nvPr/>
          </p:nvSpPr>
          <p:spPr>
            <a:xfrm>
              <a:off x="0" y="0"/>
              <a:ext cx="6480720" cy="1620179"/>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0"/>
            <p:cNvSpPr txBox="1"/>
            <p:nvPr/>
          </p:nvSpPr>
          <p:spPr>
            <a:xfrm>
              <a:off x="1458162" y="0"/>
              <a:ext cx="5022558" cy="162017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b="1" lang="it-IT" sz="1800">
                  <a:solidFill>
                    <a:schemeClr val="lt1"/>
                  </a:solidFill>
                  <a:latin typeface="Calibri"/>
                  <a:ea typeface="Calibri"/>
                  <a:cs typeface="Calibri"/>
                  <a:sym typeface="Calibri"/>
                </a:rPr>
                <a:t>- lettura a voce alta, </a:t>
              </a:r>
              <a:endParaRPr/>
            </a:p>
            <a:p>
              <a:pPr indent="0" lvl="0" marL="0" marR="0" rtl="0" algn="l">
                <a:lnSpc>
                  <a:spcPct val="90000"/>
                </a:lnSpc>
                <a:spcBef>
                  <a:spcPts val="630"/>
                </a:spcBef>
                <a:spcAft>
                  <a:spcPts val="0"/>
                </a:spcAft>
                <a:buNone/>
              </a:pPr>
              <a:r>
                <a:rPr b="1" lang="it-IT" sz="1800">
                  <a:solidFill>
                    <a:schemeClr val="lt1"/>
                  </a:solidFill>
                  <a:latin typeface="Calibri"/>
                  <a:ea typeface="Calibri"/>
                  <a:cs typeface="Calibri"/>
                  <a:sym typeface="Calibri"/>
                </a:rPr>
                <a:t>- scrittura veloce sotto dettatura,</a:t>
              </a:r>
              <a:endParaRPr/>
            </a:p>
            <a:p>
              <a:pPr indent="0" lvl="0" marL="0" marR="0" rtl="0" algn="l">
                <a:lnSpc>
                  <a:spcPct val="90000"/>
                </a:lnSpc>
                <a:spcBef>
                  <a:spcPts val="630"/>
                </a:spcBef>
                <a:spcAft>
                  <a:spcPts val="0"/>
                </a:spcAft>
                <a:buNone/>
              </a:pPr>
              <a:r>
                <a:rPr b="1" lang="it-IT" sz="1800">
                  <a:solidFill>
                    <a:schemeClr val="lt1"/>
                  </a:solidFill>
                  <a:latin typeface="Calibri"/>
                  <a:ea typeface="Calibri"/>
                  <a:cs typeface="Calibri"/>
                  <a:sym typeface="Calibri"/>
                </a:rPr>
                <a:t> - lettura di  consegne, uso del vocabolario, studio mnemonico delle tabelline;  </a:t>
              </a:r>
              <a:endParaRPr b="1" sz="1800">
                <a:solidFill>
                  <a:schemeClr val="lt1"/>
                </a:solidFill>
                <a:latin typeface="Calibri"/>
                <a:ea typeface="Calibri"/>
                <a:cs typeface="Calibri"/>
                <a:sym typeface="Calibri"/>
              </a:endParaRPr>
            </a:p>
          </p:txBody>
        </p:sp>
        <p:sp>
          <p:nvSpPr>
            <p:cNvPr id="500" name="Google Shape;500;p50"/>
            <p:cNvSpPr/>
            <p:nvPr/>
          </p:nvSpPr>
          <p:spPr>
            <a:xfrm>
              <a:off x="162018" y="162017"/>
              <a:ext cx="1296144" cy="1296143"/>
            </a:xfrm>
            <a:prstGeom prst="roundRect">
              <a:avLst>
                <a:gd fmla="val 10000" name="adj"/>
              </a:avLst>
            </a:prstGeom>
            <a:solidFill>
              <a:srgbClr val="D4DFC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0"/>
            <p:cNvSpPr/>
            <p:nvPr/>
          </p:nvSpPr>
          <p:spPr>
            <a:xfrm>
              <a:off x="0" y="1782197"/>
              <a:ext cx="6480720" cy="1620179"/>
            </a:xfrm>
            <a:prstGeom prst="roundRect">
              <a:avLst>
                <a:gd fmla="val 10000" name="adj"/>
              </a:avLst>
            </a:prstGeom>
            <a:solidFill>
              <a:srgbClr val="5DAE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0"/>
            <p:cNvSpPr txBox="1"/>
            <p:nvPr/>
          </p:nvSpPr>
          <p:spPr>
            <a:xfrm>
              <a:off x="1458162" y="1782197"/>
              <a:ext cx="5022558" cy="162017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b="1" lang="it-IT" sz="1800">
                  <a:solidFill>
                    <a:schemeClr val="lt1"/>
                  </a:solidFill>
                  <a:latin typeface="Calibri"/>
                  <a:ea typeface="Calibri"/>
                  <a:cs typeface="Calibri"/>
                  <a:sym typeface="Calibri"/>
                </a:rPr>
                <a:t>- dispensa dallo studio delle lingue straniere in       forma scritta,</a:t>
              </a:r>
              <a:endParaRPr/>
            </a:p>
            <a:p>
              <a:pPr indent="0" lvl="0" marL="0" marR="0" rtl="0" algn="l">
                <a:lnSpc>
                  <a:spcPct val="90000"/>
                </a:lnSpc>
                <a:spcBef>
                  <a:spcPts val="630"/>
                </a:spcBef>
                <a:spcAft>
                  <a:spcPts val="0"/>
                </a:spcAft>
                <a:buNone/>
              </a:pPr>
              <a:r>
                <a:rPr b="1" lang="it-IT" sz="1800">
                  <a:solidFill>
                    <a:schemeClr val="lt1"/>
                  </a:solidFill>
                  <a:latin typeface="Calibri"/>
                  <a:ea typeface="Calibri"/>
                  <a:cs typeface="Calibri"/>
                  <a:sym typeface="Calibri"/>
                </a:rPr>
                <a:t> ‐ tempi più lunghi per prove scritte e per lo studio,</a:t>
              </a:r>
              <a:endParaRPr/>
            </a:p>
            <a:p>
              <a:pPr indent="0" lvl="0" marL="0" marR="0" rtl="0" algn="l">
                <a:lnSpc>
                  <a:spcPct val="90000"/>
                </a:lnSpc>
                <a:spcBef>
                  <a:spcPts val="630"/>
                </a:spcBef>
                <a:spcAft>
                  <a:spcPts val="0"/>
                </a:spcAft>
                <a:buNone/>
              </a:pPr>
              <a:r>
                <a:rPr b="1" lang="it-IT" sz="1800">
                  <a:solidFill>
                    <a:schemeClr val="lt1"/>
                  </a:solidFill>
                  <a:latin typeface="Calibri"/>
                  <a:ea typeface="Calibri"/>
                  <a:cs typeface="Calibri"/>
                  <a:sym typeface="Calibri"/>
                </a:rPr>
                <a:t>‐ pianificazione delle interrogazioni </a:t>
              </a:r>
              <a:endParaRPr b="1" sz="1800">
                <a:solidFill>
                  <a:schemeClr val="lt1"/>
                </a:solidFill>
                <a:latin typeface="Calibri"/>
                <a:ea typeface="Calibri"/>
                <a:cs typeface="Calibri"/>
                <a:sym typeface="Calibri"/>
              </a:endParaRPr>
            </a:p>
          </p:txBody>
        </p:sp>
        <p:sp>
          <p:nvSpPr>
            <p:cNvPr id="503" name="Google Shape;503;p50"/>
            <p:cNvSpPr/>
            <p:nvPr/>
          </p:nvSpPr>
          <p:spPr>
            <a:xfrm>
              <a:off x="162018" y="1944215"/>
              <a:ext cx="1296144" cy="1296143"/>
            </a:xfrm>
            <a:prstGeom prst="roundRect">
              <a:avLst>
                <a:gd fmla="val 10000" name="adj"/>
              </a:avLst>
            </a:prstGeom>
            <a:solidFill>
              <a:srgbClr val="C2D9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0"/>
            <p:cNvSpPr/>
            <p:nvPr/>
          </p:nvSpPr>
          <p:spPr>
            <a:xfrm>
              <a:off x="0" y="3564395"/>
              <a:ext cx="6480720" cy="1620179"/>
            </a:xfrm>
            <a:prstGeom prst="roundRect">
              <a:avLst>
                <a:gd fmla="val 10000" name="adj"/>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txBox="1"/>
            <p:nvPr/>
          </p:nvSpPr>
          <p:spPr>
            <a:xfrm>
              <a:off x="1458162" y="3564395"/>
              <a:ext cx="5022558" cy="162017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b="1" lang="it-IT" sz="1800">
                  <a:solidFill>
                    <a:schemeClr val="lt1"/>
                  </a:solidFill>
                  <a:latin typeface="Calibri"/>
                  <a:ea typeface="Calibri"/>
                  <a:cs typeface="Calibri"/>
                  <a:sym typeface="Calibri"/>
                </a:rPr>
                <a:t>- assegnazione di compiti a casa in misura ristretta </a:t>
              </a:r>
              <a:endParaRPr/>
            </a:p>
            <a:p>
              <a:pPr indent="0" lvl="0" marL="0" marR="0" rtl="0" algn="l">
                <a:lnSpc>
                  <a:spcPct val="90000"/>
                </a:lnSpc>
                <a:spcBef>
                  <a:spcPts val="630"/>
                </a:spcBef>
                <a:spcAft>
                  <a:spcPts val="0"/>
                </a:spcAft>
                <a:buNone/>
              </a:pPr>
              <a:r>
                <a:rPr b="1" lang="it-IT" sz="1800">
                  <a:solidFill>
                    <a:schemeClr val="lt1"/>
                  </a:solidFill>
                  <a:latin typeface="Calibri"/>
                  <a:ea typeface="Calibri"/>
                  <a:cs typeface="Calibri"/>
                  <a:sym typeface="Calibri"/>
                </a:rPr>
                <a:t>‐ possibilità d'uso di testi ridotti in termini quantitativi (pagine) e non di contenuto</a:t>
              </a:r>
              <a:endParaRPr b="1" sz="1800">
                <a:solidFill>
                  <a:schemeClr val="lt1"/>
                </a:solidFill>
                <a:latin typeface="Calibri"/>
                <a:ea typeface="Calibri"/>
                <a:cs typeface="Calibri"/>
                <a:sym typeface="Calibri"/>
              </a:endParaRPr>
            </a:p>
          </p:txBody>
        </p:sp>
        <p:sp>
          <p:nvSpPr>
            <p:cNvPr id="506" name="Google Shape;506;p50"/>
            <p:cNvSpPr/>
            <p:nvPr/>
          </p:nvSpPr>
          <p:spPr>
            <a:xfrm>
              <a:off x="162018" y="3726413"/>
              <a:ext cx="1296144" cy="1296143"/>
            </a:xfrm>
            <a:prstGeom prst="roundRect">
              <a:avLst>
                <a:gd fmla="val 10000" name="adj"/>
              </a:avLst>
            </a:prstGeom>
            <a:solidFill>
              <a:srgbClr val="CAC3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0" name="Shape 510"/>
        <p:cNvGrpSpPr/>
        <p:nvPr/>
      </p:nvGrpSpPr>
      <p:grpSpPr>
        <a:xfrm>
          <a:off x="0" y="0"/>
          <a:ext cx="0" cy="0"/>
          <a:chOff x="0" y="0"/>
          <a:chExt cx="0" cy="0"/>
        </a:xfrm>
      </p:grpSpPr>
      <p:pic>
        <p:nvPicPr>
          <p:cNvPr descr="https://encrypted-tbn2.gstatic.com/images?q=tbn:ANd9GcRxVfDOb2AUYaIifgPVBePFw12VfgB4g0Us-BX7eJclfbZdjD-NTw" id="511" name="Google Shape;511;p51">
            <a:hlinkClick r:id="rId3"/>
          </p:cNvPr>
          <p:cNvPicPr preferRelativeResize="0"/>
          <p:nvPr/>
        </p:nvPicPr>
        <p:blipFill rotWithShape="1">
          <a:blip r:embed="rId4">
            <a:alphaModFix/>
          </a:blip>
          <a:srcRect b="0" l="0" r="0" t="0"/>
          <a:stretch/>
        </p:blipFill>
        <p:spPr>
          <a:xfrm>
            <a:off x="3383868" y="2348880"/>
            <a:ext cx="2143125" cy="2143125"/>
          </a:xfrm>
          <a:prstGeom prst="rect">
            <a:avLst/>
          </a:prstGeom>
          <a:noFill/>
          <a:ln>
            <a:noFill/>
          </a:ln>
        </p:spPr>
      </p:pic>
      <p:pic>
        <p:nvPicPr>
          <p:cNvPr descr="http://3.bp.blogspot.com/-tBcc8DfhUJY/TrMPsaTyGmI/AAAAAAAAABw/jjyX_f_2bk4/s1600/dislessia.jpg" id="512" name="Google Shape;512;p51">
            <a:hlinkClick r:id="rId5"/>
          </p:cNvPr>
          <p:cNvPicPr preferRelativeResize="0"/>
          <p:nvPr/>
        </p:nvPicPr>
        <p:blipFill rotWithShape="1">
          <a:blip r:embed="rId6">
            <a:alphaModFix/>
          </a:blip>
          <a:srcRect b="0" l="0" r="0" t="0"/>
          <a:stretch/>
        </p:blipFill>
        <p:spPr>
          <a:xfrm>
            <a:off x="3275856" y="2240869"/>
            <a:ext cx="2376264" cy="2630624"/>
          </a:xfrm>
          <a:prstGeom prst="rect">
            <a:avLst/>
          </a:prstGeom>
          <a:noFill/>
          <a:ln>
            <a:noFill/>
          </a:ln>
        </p:spPr>
      </p:pic>
      <p:sp>
        <p:nvSpPr>
          <p:cNvPr id="513" name="Google Shape;513;p51"/>
          <p:cNvSpPr txBox="1"/>
          <p:nvPr/>
        </p:nvSpPr>
        <p:spPr>
          <a:xfrm>
            <a:off x="3653899" y="4455115"/>
            <a:ext cx="15985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dk1"/>
                </a:solidFill>
                <a:latin typeface="Architects Daughter"/>
                <a:ea typeface="Architects Daughter"/>
                <a:cs typeface="Architects Daughter"/>
                <a:sym typeface="Architects Daughter"/>
              </a:rPr>
              <a:t>Bambino DSA</a:t>
            </a:r>
            <a:endParaRPr/>
          </a:p>
        </p:txBody>
      </p:sp>
      <p:grpSp>
        <p:nvGrpSpPr>
          <p:cNvPr id="514" name="Google Shape;514;p51"/>
          <p:cNvGrpSpPr/>
          <p:nvPr/>
        </p:nvGrpSpPr>
        <p:grpSpPr>
          <a:xfrm>
            <a:off x="2013692" y="729141"/>
            <a:ext cx="5067009" cy="5577905"/>
            <a:chOff x="1402132" y="2271"/>
            <a:chExt cx="5067009" cy="5577905"/>
          </a:xfrm>
        </p:grpSpPr>
        <p:sp>
          <p:nvSpPr>
            <p:cNvPr id="515" name="Google Shape;515;p51"/>
            <p:cNvSpPr/>
            <p:nvPr/>
          </p:nvSpPr>
          <p:spPr>
            <a:xfrm>
              <a:off x="3263301" y="2271"/>
              <a:ext cx="1394275" cy="1394275"/>
            </a:xfrm>
            <a:prstGeom prst="ellipse">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1"/>
            <p:cNvSpPr txBox="1"/>
            <p:nvPr/>
          </p:nvSpPr>
          <p:spPr>
            <a:xfrm>
              <a:off x="3467488" y="206458"/>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Ministero</a:t>
              </a:r>
              <a:endParaRPr sz="1300">
                <a:solidFill>
                  <a:schemeClr val="lt1"/>
                </a:solidFill>
                <a:latin typeface="Calibri"/>
                <a:ea typeface="Calibri"/>
                <a:cs typeface="Calibri"/>
                <a:sym typeface="Calibri"/>
              </a:endParaRPr>
            </a:p>
          </p:txBody>
        </p:sp>
        <p:sp>
          <p:nvSpPr>
            <p:cNvPr id="517" name="Google Shape;517;p51"/>
            <p:cNvSpPr/>
            <p:nvPr/>
          </p:nvSpPr>
          <p:spPr>
            <a:xfrm rot="1800000">
              <a:off x="4672312" y="981847"/>
              <a:ext cx="369695" cy="470568"/>
            </a:xfrm>
            <a:prstGeom prst="rightArrow">
              <a:avLst>
                <a:gd fmla="val 60000" name="adj1"/>
                <a:gd fmla="val 50000" name="adj2"/>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1"/>
            <p:cNvSpPr txBox="1"/>
            <p:nvPr/>
          </p:nvSpPr>
          <p:spPr>
            <a:xfrm rot="1800000">
              <a:off x="4679741" y="1048234"/>
              <a:ext cx="258787"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sp>
          <p:nvSpPr>
            <p:cNvPr id="519" name="Google Shape;519;p51"/>
            <p:cNvSpPr/>
            <p:nvPr/>
          </p:nvSpPr>
          <p:spPr>
            <a:xfrm>
              <a:off x="5074866" y="1048179"/>
              <a:ext cx="1394275" cy="1394275"/>
            </a:xfrm>
            <a:prstGeom prst="ellipse">
              <a:avLst/>
            </a:prstGeom>
            <a:solidFill>
              <a:srgbClr val="47CFA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1"/>
            <p:cNvSpPr txBox="1"/>
            <p:nvPr/>
          </p:nvSpPr>
          <p:spPr>
            <a:xfrm>
              <a:off x="5279053" y="1252366"/>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Strumenti compensativi e dispensativi</a:t>
              </a:r>
              <a:endParaRPr sz="1300">
                <a:solidFill>
                  <a:schemeClr val="lt1"/>
                </a:solidFill>
                <a:latin typeface="Calibri"/>
                <a:ea typeface="Calibri"/>
                <a:cs typeface="Calibri"/>
                <a:sym typeface="Calibri"/>
              </a:endParaRPr>
            </a:p>
          </p:txBody>
        </p:sp>
        <p:sp>
          <p:nvSpPr>
            <p:cNvPr id="521" name="Google Shape;521;p51"/>
            <p:cNvSpPr/>
            <p:nvPr/>
          </p:nvSpPr>
          <p:spPr>
            <a:xfrm rot="5400000">
              <a:off x="5587156" y="2545477"/>
              <a:ext cx="369695" cy="470568"/>
            </a:xfrm>
            <a:prstGeom prst="rightArrow">
              <a:avLst>
                <a:gd fmla="val 60000" name="adj1"/>
                <a:gd fmla="val 50000" name="adj2"/>
              </a:avLst>
            </a:prstGeom>
            <a:solidFill>
              <a:srgbClr val="47CF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1"/>
            <p:cNvSpPr txBox="1"/>
            <p:nvPr/>
          </p:nvSpPr>
          <p:spPr>
            <a:xfrm rot="5400000">
              <a:off x="5642610" y="2584137"/>
              <a:ext cx="258787"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sp>
          <p:nvSpPr>
            <p:cNvPr id="523" name="Google Shape;523;p51"/>
            <p:cNvSpPr/>
            <p:nvPr/>
          </p:nvSpPr>
          <p:spPr>
            <a:xfrm>
              <a:off x="5074866" y="3139994"/>
              <a:ext cx="1394275" cy="1394275"/>
            </a:xfrm>
            <a:prstGeom prst="ellipse">
              <a:avLst/>
            </a:prstGeom>
            <a:solidFill>
              <a:srgbClr val="46D95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1"/>
            <p:cNvSpPr txBox="1"/>
            <p:nvPr/>
          </p:nvSpPr>
          <p:spPr>
            <a:xfrm>
              <a:off x="5279053" y="3344181"/>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Logopedista</a:t>
              </a:r>
              <a:endParaRPr sz="1300">
                <a:solidFill>
                  <a:schemeClr val="lt1"/>
                </a:solidFill>
                <a:latin typeface="Calibri"/>
                <a:ea typeface="Calibri"/>
                <a:cs typeface="Calibri"/>
                <a:sym typeface="Calibri"/>
              </a:endParaRPr>
            </a:p>
          </p:txBody>
        </p:sp>
        <p:sp>
          <p:nvSpPr>
            <p:cNvPr id="525" name="Google Shape;525;p51"/>
            <p:cNvSpPr/>
            <p:nvPr/>
          </p:nvSpPr>
          <p:spPr>
            <a:xfrm rot="9000000">
              <a:off x="4690435" y="4119570"/>
              <a:ext cx="369695" cy="470568"/>
            </a:xfrm>
            <a:prstGeom prst="rightArrow">
              <a:avLst>
                <a:gd fmla="val 60000" name="adj1"/>
                <a:gd fmla="val 50000" name="adj2"/>
              </a:avLst>
            </a:prstGeom>
            <a:solidFill>
              <a:srgbClr val="46D9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1"/>
            <p:cNvSpPr txBox="1"/>
            <p:nvPr/>
          </p:nvSpPr>
          <p:spPr>
            <a:xfrm rot="-1800000">
              <a:off x="4793914" y="4185957"/>
              <a:ext cx="258787"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sp>
          <p:nvSpPr>
            <p:cNvPr id="527" name="Google Shape;527;p51"/>
            <p:cNvSpPr/>
            <p:nvPr/>
          </p:nvSpPr>
          <p:spPr>
            <a:xfrm>
              <a:off x="3263301" y="4185901"/>
              <a:ext cx="1394275" cy="1394275"/>
            </a:xfrm>
            <a:prstGeom prst="ellipse">
              <a:avLst/>
            </a:prstGeom>
            <a:solidFill>
              <a:srgbClr val="8BE4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
            <p:cNvSpPr txBox="1"/>
            <p:nvPr/>
          </p:nvSpPr>
          <p:spPr>
            <a:xfrm>
              <a:off x="3467488" y="4390088"/>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Scuola</a:t>
              </a:r>
              <a:endParaRPr sz="1300">
                <a:solidFill>
                  <a:schemeClr val="lt1"/>
                </a:solidFill>
                <a:latin typeface="Calibri"/>
                <a:ea typeface="Calibri"/>
                <a:cs typeface="Calibri"/>
                <a:sym typeface="Calibri"/>
              </a:endParaRPr>
            </a:p>
          </p:txBody>
        </p:sp>
        <p:sp>
          <p:nvSpPr>
            <p:cNvPr id="529" name="Google Shape;529;p51"/>
            <p:cNvSpPr/>
            <p:nvPr/>
          </p:nvSpPr>
          <p:spPr>
            <a:xfrm rot="-9057440">
              <a:off x="2844824" y="4136366"/>
              <a:ext cx="389326" cy="470568"/>
            </a:xfrm>
            <a:prstGeom prst="rightArrow">
              <a:avLst>
                <a:gd fmla="val 60000" name="adj1"/>
                <a:gd fmla="val 50000" name="adj2"/>
              </a:avLst>
            </a:prstGeom>
            <a:solidFill>
              <a:srgbClr val="8BE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1"/>
            <p:cNvSpPr txBox="1"/>
            <p:nvPr/>
          </p:nvSpPr>
          <p:spPr>
            <a:xfrm rot="1742560">
              <a:off x="2954279" y="4258830"/>
              <a:ext cx="272528"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sp>
          <p:nvSpPr>
            <p:cNvPr id="531" name="Google Shape;531;p51"/>
            <p:cNvSpPr/>
            <p:nvPr/>
          </p:nvSpPr>
          <p:spPr>
            <a:xfrm>
              <a:off x="1402132" y="3152426"/>
              <a:ext cx="1394275" cy="1394275"/>
            </a:xfrm>
            <a:prstGeom prst="ellipse">
              <a:avLst/>
            </a:prstGeom>
            <a:solidFill>
              <a:srgbClr val="EDED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1"/>
            <p:cNvSpPr txBox="1"/>
            <p:nvPr/>
          </p:nvSpPr>
          <p:spPr>
            <a:xfrm>
              <a:off x="1606319" y="3356613"/>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Dopo scuola</a:t>
              </a:r>
              <a:endParaRPr sz="1300">
                <a:solidFill>
                  <a:schemeClr val="lt1"/>
                </a:solidFill>
                <a:latin typeface="Calibri"/>
                <a:ea typeface="Calibri"/>
                <a:cs typeface="Calibri"/>
                <a:sym typeface="Calibri"/>
              </a:endParaRPr>
            </a:p>
          </p:txBody>
        </p:sp>
        <p:sp>
          <p:nvSpPr>
            <p:cNvPr id="533" name="Google Shape;533;p51"/>
            <p:cNvSpPr/>
            <p:nvPr/>
          </p:nvSpPr>
          <p:spPr>
            <a:xfrm rot="-5318976">
              <a:off x="1935524" y="2572811"/>
              <a:ext cx="376594" cy="470568"/>
            </a:xfrm>
            <a:prstGeom prst="rightArrow">
              <a:avLst>
                <a:gd fmla="val 60000" name="adj1"/>
                <a:gd fmla="val 50000" name="adj2"/>
              </a:avLst>
            </a:prstGeom>
            <a:solidFill>
              <a:srgbClr val="EDED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1"/>
            <p:cNvSpPr txBox="1"/>
            <p:nvPr/>
          </p:nvSpPr>
          <p:spPr>
            <a:xfrm rot="-5318976">
              <a:off x="1990682" y="2723398"/>
              <a:ext cx="263616"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sp>
          <p:nvSpPr>
            <p:cNvPr id="535" name="Google Shape;535;p51"/>
            <p:cNvSpPr/>
            <p:nvPr/>
          </p:nvSpPr>
          <p:spPr>
            <a:xfrm>
              <a:off x="1451736" y="1048179"/>
              <a:ext cx="1394275" cy="1394275"/>
            </a:xfrm>
            <a:prstGeom prst="ellipse">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txBox="1"/>
            <p:nvPr/>
          </p:nvSpPr>
          <p:spPr>
            <a:xfrm>
              <a:off x="1655923" y="1252366"/>
              <a:ext cx="985901" cy="98590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it-IT" sz="1300">
                  <a:solidFill>
                    <a:schemeClr val="lt1"/>
                  </a:solidFill>
                  <a:latin typeface="Calibri"/>
                  <a:ea typeface="Calibri"/>
                  <a:cs typeface="Calibri"/>
                  <a:sym typeface="Calibri"/>
                </a:rPr>
                <a:t>Compagni di scuola</a:t>
              </a:r>
              <a:endParaRPr sz="1300">
                <a:solidFill>
                  <a:schemeClr val="lt1"/>
                </a:solidFill>
                <a:latin typeface="Calibri"/>
                <a:ea typeface="Calibri"/>
                <a:cs typeface="Calibri"/>
                <a:sym typeface="Calibri"/>
              </a:endParaRPr>
            </a:p>
          </p:txBody>
        </p:sp>
        <p:sp>
          <p:nvSpPr>
            <p:cNvPr id="537" name="Google Shape;537;p51"/>
            <p:cNvSpPr/>
            <p:nvPr/>
          </p:nvSpPr>
          <p:spPr>
            <a:xfrm rot="-1800000">
              <a:off x="2860747" y="992310"/>
              <a:ext cx="369695" cy="470568"/>
            </a:xfrm>
            <a:prstGeom prst="rightArrow">
              <a:avLst>
                <a:gd fmla="val 60000" name="adj1"/>
                <a:gd fmla="val 50000" name="adj2"/>
              </a:avLst>
            </a:prstGeom>
            <a:solidFill>
              <a:srgbClr val="F6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1"/>
            <p:cNvSpPr txBox="1"/>
            <p:nvPr/>
          </p:nvSpPr>
          <p:spPr>
            <a:xfrm rot="-1800000">
              <a:off x="2868176" y="1114151"/>
              <a:ext cx="258787" cy="2823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100">
                <a:solidFill>
                  <a:schemeClr val="lt1"/>
                </a:solidFill>
                <a:latin typeface="Calibri"/>
                <a:ea typeface="Calibri"/>
                <a:cs typeface="Calibri"/>
                <a:sym typeface="Calibri"/>
              </a:endParaRPr>
            </a:p>
          </p:txBody>
        </p:sp>
      </p:grpSp>
      <p:sp>
        <p:nvSpPr>
          <p:cNvPr id="539" name="Google Shape;539;p51"/>
          <p:cNvSpPr txBox="1"/>
          <p:nvPr/>
        </p:nvSpPr>
        <p:spPr>
          <a:xfrm>
            <a:off x="107504" y="311372"/>
            <a:ext cx="606682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100">
                <a:solidFill>
                  <a:srgbClr val="FFFF00"/>
                </a:solidFill>
                <a:latin typeface="Calibri"/>
                <a:ea typeface="Calibri"/>
                <a:cs typeface="Calibri"/>
                <a:sym typeface="Calibri"/>
              </a:rPr>
              <a:t>Ma il desiderio del ragazzo qual’ è ? </a:t>
            </a:r>
            <a:endParaRPr/>
          </a:p>
        </p:txBody>
      </p:sp>
      <p:sp>
        <p:nvSpPr>
          <p:cNvPr id="540" name="Google Shape;540;p51"/>
          <p:cNvSpPr txBox="1"/>
          <p:nvPr/>
        </p:nvSpPr>
        <p:spPr>
          <a:xfrm>
            <a:off x="4860032" y="6006458"/>
            <a:ext cx="393550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100">
                <a:solidFill>
                  <a:srgbClr val="FFFF00"/>
                </a:solidFill>
                <a:latin typeface="Calibri"/>
                <a:ea typeface="Calibri"/>
                <a:cs typeface="Calibri"/>
                <a:sym typeface="Calibri"/>
              </a:rPr>
              <a:t>Essere dispensato o compensato?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44" name="Shape 544"/>
        <p:cNvGrpSpPr/>
        <p:nvPr/>
      </p:nvGrpSpPr>
      <p:grpSpPr>
        <a:xfrm>
          <a:off x="0" y="0"/>
          <a:ext cx="0" cy="0"/>
          <a:chOff x="0" y="0"/>
          <a:chExt cx="0" cy="0"/>
        </a:xfrm>
      </p:grpSpPr>
      <p:sp>
        <p:nvSpPr>
          <p:cNvPr id="545" name="Google Shape;545;p52"/>
          <p:cNvSpPr txBox="1"/>
          <p:nvPr>
            <p:ph type="title"/>
          </p:nvPr>
        </p:nvSpPr>
        <p:spPr>
          <a:xfrm>
            <a:off x="683568" y="476672"/>
            <a:ext cx="7920372"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00"/>
              </a:buClr>
              <a:buSzPct val="100000"/>
              <a:buFont typeface="Calibri"/>
              <a:buNone/>
            </a:pPr>
            <a:r>
              <a:rPr lang="it-IT">
                <a:solidFill>
                  <a:srgbClr val="FFFF00"/>
                </a:solidFill>
              </a:rPr>
              <a:t>Dobbiamo ricordarci che il successo…</a:t>
            </a:r>
            <a:endParaRPr>
              <a:solidFill>
                <a:srgbClr val="FFFF00"/>
              </a:solidFill>
            </a:endParaRPr>
          </a:p>
        </p:txBody>
      </p:sp>
      <p:grpSp>
        <p:nvGrpSpPr>
          <p:cNvPr id="546" name="Google Shape;546;p52"/>
          <p:cNvGrpSpPr/>
          <p:nvPr/>
        </p:nvGrpSpPr>
        <p:grpSpPr>
          <a:xfrm>
            <a:off x="2571861" y="578616"/>
            <a:ext cx="3951635" cy="5898349"/>
            <a:chOff x="1312229" y="-690144"/>
            <a:chExt cx="3951635" cy="5898349"/>
          </a:xfrm>
        </p:grpSpPr>
        <p:sp>
          <p:nvSpPr>
            <p:cNvPr id="547" name="Google Shape;547;p52"/>
            <p:cNvSpPr/>
            <p:nvPr/>
          </p:nvSpPr>
          <p:spPr>
            <a:xfrm rot="-834881">
              <a:off x="2006954" y="-385962"/>
              <a:ext cx="2917615" cy="3177883"/>
            </a:xfrm>
            <a:custGeom>
              <a:rect b="b" l="l" r="r" t="t"/>
              <a:pathLst>
                <a:path extrusionOk="0" h="120000" w="120000">
                  <a:moveTo>
                    <a:pt x="8412" y="60000"/>
                  </a:moveTo>
                  <a:lnTo>
                    <a:pt x="8412" y="60000"/>
                  </a:lnTo>
                  <a:cubicBezTo>
                    <a:pt x="8412" y="32770"/>
                    <a:pt x="29039" y="10101"/>
                    <a:pt x="55821" y="7895"/>
                  </a:cubicBezTo>
                  <a:cubicBezTo>
                    <a:pt x="82604" y="5689"/>
                    <a:pt x="106572" y="24686"/>
                    <a:pt x="110911" y="51558"/>
                  </a:cubicBezTo>
                  <a:cubicBezTo>
                    <a:pt x="115250" y="78431"/>
                    <a:pt x="98507" y="104178"/>
                    <a:pt x="72427" y="110738"/>
                  </a:cubicBezTo>
                  <a:lnTo>
                    <a:pt x="71867" y="118018"/>
                  </a:lnTo>
                  <a:lnTo>
                    <a:pt x="56456" y="106085"/>
                  </a:lnTo>
                  <a:lnTo>
                    <a:pt x="73980" y="90544"/>
                  </a:lnTo>
                  <a:lnTo>
                    <a:pt x="73434" y="97643"/>
                  </a:lnTo>
                  <a:cubicBezTo>
                    <a:pt x="91655" y="90528"/>
                    <a:pt x="101916" y="70290"/>
                    <a:pt x="97327" y="50520"/>
                  </a:cubicBezTo>
                  <a:cubicBezTo>
                    <a:pt x="92739" y="30750"/>
                    <a:pt x="74747" y="17687"/>
                    <a:pt x="55436" y="20105"/>
                  </a:cubicBezTo>
                  <a:cubicBezTo>
                    <a:pt x="36125" y="22522"/>
                    <a:pt x="21588" y="39656"/>
                    <a:pt x="21588" y="6000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2"/>
            <p:cNvSpPr/>
            <p:nvPr/>
          </p:nvSpPr>
          <p:spPr>
            <a:xfrm>
              <a:off x="2558102" y="831962"/>
              <a:ext cx="1841754" cy="582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2"/>
            <p:cNvSpPr txBox="1"/>
            <p:nvPr/>
          </p:nvSpPr>
          <p:spPr>
            <a:xfrm>
              <a:off x="2558102" y="831962"/>
              <a:ext cx="1841754" cy="582461"/>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it-IT" sz="2000">
                  <a:solidFill>
                    <a:srgbClr val="00B0F0"/>
                  </a:solidFill>
                  <a:latin typeface="Calibri"/>
                  <a:ea typeface="Calibri"/>
                  <a:cs typeface="Calibri"/>
                  <a:sym typeface="Calibri"/>
                </a:rPr>
                <a:t>Flessibilità </a:t>
              </a:r>
              <a:endParaRPr/>
            </a:p>
            <a:p>
              <a:pPr indent="0" lvl="0" marL="0" marR="0" rtl="0" algn="ctr">
                <a:lnSpc>
                  <a:spcPct val="90000"/>
                </a:lnSpc>
                <a:spcBef>
                  <a:spcPts val="700"/>
                </a:spcBef>
                <a:spcAft>
                  <a:spcPts val="0"/>
                </a:spcAft>
                <a:buNone/>
              </a:pPr>
              <a:r>
                <a:rPr b="1" lang="it-IT" sz="2000">
                  <a:solidFill>
                    <a:srgbClr val="00B0F0"/>
                  </a:solidFill>
                  <a:latin typeface="Calibri"/>
                  <a:ea typeface="Calibri"/>
                  <a:cs typeface="Calibri"/>
                  <a:sym typeface="Calibri"/>
                </a:rPr>
                <a:t>nelle proposte</a:t>
              </a:r>
              <a:endParaRPr/>
            </a:p>
            <a:p>
              <a:pPr indent="0" lvl="0" marL="0" marR="0" rtl="0" algn="ctr">
                <a:lnSpc>
                  <a:spcPct val="90000"/>
                </a:lnSpc>
                <a:spcBef>
                  <a:spcPts val="700"/>
                </a:spcBef>
                <a:spcAft>
                  <a:spcPts val="0"/>
                </a:spcAft>
                <a:buNone/>
              </a:pPr>
              <a:r>
                <a:rPr b="1" lang="it-IT" sz="2000">
                  <a:solidFill>
                    <a:srgbClr val="00B0F0"/>
                  </a:solidFill>
                  <a:latin typeface="Calibri"/>
                  <a:ea typeface="Calibri"/>
                  <a:cs typeface="Calibri"/>
                  <a:sym typeface="Calibri"/>
                </a:rPr>
                <a:t> didattiche </a:t>
              </a:r>
              <a:endParaRPr b="1" sz="2000">
                <a:solidFill>
                  <a:srgbClr val="00B0F0"/>
                </a:solidFill>
                <a:latin typeface="Calibri"/>
                <a:ea typeface="Calibri"/>
                <a:cs typeface="Calibri"/>
                <a:sym typeface="Calibri"/>
              </a:endParaRPr>
            </a:p>
          </p:txBody>
        </p:sp>
        <p:sp>
          <p:nvSpPr>
            <p:cNvPr id="550" name="Google Shape;550;p52"/>
            <p:cNvSpPr/>
            <p:nvPr/>
          </p:nvSpPr>
          <p:spPr>
            <a:xfrm>
              <a:off x="1312229" y="1698181"/>
              <a:ext cx="2608722" cy="2097211"/>
            </a:xfrm>
            <a:custGeom>
              <a:rect b="b" l="l" r="r" t="t"/>
              <a:pathLst>
                <a:path extrusionOk="0" h="120000" w="120000">
                  <a:moveTo>
                    <a:pt x="92717" y="19303"/>
                  </a:moveTo>
                  <a:lnTo>
                    <a:pt x="85011" y="28888"/>
                  </a:lnTo>
                  <a:lnTo>
                    <a:pt x="85011" y="28888"/>
                  </a:lnTo>
                  <a:cubicBezTo>
                    <a:pt x="71041" y="19776"/>
                    <a:pt x="52351" y="19142"/>
                    <a:pt x="37659" y="27281"/>
                  </a:cubicBezTo>
                  <a:cubicBezTo>
                    <a:pt x="22966" y="35421"/>
                    <a:pt x="15164" y="50731"/>
                    <a:pt x="17891" y="66073"/>
                  </a:cubicBezTo>
                  <a:cubicBezTo>
                    <a:pt x="20618" y="81414"/>
                    <a:pt x="33337" y="93765"/>
                    <a:pt x="50116" y="97366"/>
                  </a:cubicBezTo>
                  <a:lnTo>
                    <a:pt x="49649" y="89145"/>
                  </a:lnTo>
                  <a:lnTo>
                    <a:pt x="62551" y="104936"/>
                  </a:lnTo>
                  <a:lnTo>
                    <a:pt x="51348" y="119070"/>
                  </a:lnTo>
                  <a:lnTo>
                    <a:pt x="50880" y="110825"/>
                  </a:lnTo>
                  <a:lnTo>
                    <a:pt x="50880" y="110825"/>
                  </a:lnTo>
                  <a:cubicBezTo>
                    <a:pt x="29047" y="107147"/>
                    <a:pt x="11849" y="90747"/>
                    <a:pt x="7703" y="69653"/>
                  </a:cubicBezTo>
                  <a:cubicBezTo>
                    <a:pt x="3556" y="48558"/>
                    <a:pt x="13328" y="27181"/>
                    <a:pt x="32237" y="15982"/>
                  </a:cubicBezTo>
                  <a:cubicBezTo>
                    <a:pt x="51145" y="4784"/>
                    <a:pt x="75235" y="6107"/>
                    <a:pt x="92717" y="1930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2"/>
            <p:cNvSpPr/>
            <p:nvPr/>
          </p:nvSpPr>
          <p:spPr>
            <a:xfrm>
              <a:off x="1319592" y="2238519"/>
              <a:ext cx="2231165" cy="582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2"/>
            <p:cNvSpPr txBox="1"/>
            <p:nvPr/>
          </p:nvSpPr>
          <p:spPr>
            <a:xfrm>
              <a:off x="1319592" y="2238519"/>
              <a:ext cx="2231165" cy="58246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1" lang="it-IT" sz="1600">
                  <a:solidFill>
                    <a:schemeClr val="dk1"/>
                  </a:solidFill>
                  <a:latin typeface="Calibri"/>
                  <a:ea typeface="Calibri"/>
                  <a:cs typeface="Calibri"/>
                  <a:sym typeface="Calibri"/>
                </a:rPr>
                <a:t>      </a:t>
              </a:r>
              <a:r>
                <a:rPr b="1" lang="it-IT" sz="2400">
                  <a:solidFill>
                    <a:schemeClr val="accent6"/>
                  </a:solidFill>
                  <a:latin typeface="Calibri"/>
                  <a:ea typeface="Calibri"/>
                  <a:cs typeface="Calibri"/>
                  <a:sym typeface="Calibri"/>
                </a:rPr>
                <a:t>Gratificazione</a:t>
              </a:r>
              <a:r>
                <a:rPr b="1" lang="it-IT"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p:txBody>
        </p:sp>
        <p:sp>
          <p:nvSpPr>
            <p:cNvPr id="553" name="Google Shape;553;p52"/>
            <p:cNvSpPr/>
            <p:nvPr/>
          </p:nvSpPr>
          <p:spPr>
            <a:xfrm>
              <a:off x="2624475" y="2624479"/>
              <a:ext cx="1801555" cy="2583726"/>
            </a:xfrm>
            <a:prstGeom prst="blockArc">
              <a:avLst>
                <a:gd fmla="val 13500000" name="adj1"/>
                <a:gd fmla="val 10800000" name="adj2"/>
                <a:gd fmla="val 12740"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2"/>
            <p:cNvSpPr/>
            <p:nvPr/>
          </p:nvSpPr>
          <p:spPr>
            <a:xfrm>
              <a:off x="2530953" y="2466343"/>
              <a:ext cx="2023281" cy="21650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2"/>
            <p:cNvSpPr txBox="1"/>
            <p:nvPr/>
          </p:nvSpPr>
          <p:spPr>
            <a:xfrm>
              <a:off x="2530953" y="2466343"/>
              <a:ext cx="2023281" cy="216508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lnSpc>
                  <a:spcPct val="90000"/>
                </a:lnSpc>
                <a:spcBef>
                  <a:spcPts val="560"/>
                </a:spcBef>
                <a:spcAft>
                  <a:spcPts val="0"/>
                </a:spcAft>
                <a:buNone/>
              </a:pPr>
              <a:r>
                <a:t/>
              </a:r>
              <a:endParaRPr b="1" sz="1600">
                <a:solidFill>
                  <a:schemeClr val="dk1"/>
                </a:solidFill>
                <a:latin typeface="Calibri"/>
                <a:ea typeface="Calibri"/>
                <a:cs typeface="Calibri"/>
                <a:sym typeface="Calibri"/>
              </a:endParaRPr>
            </a:p>
            <a:p>
              <a:pPr indent="0" lvl="0" marL="0" marR="0" rtl="0" algn="ctr">
                <a:lnSpc>
                  <a:spcPct val="90000"/>
                </a:lnSpc>
                <a:spcBef>
                  <a:spcPts val="560"/>
                </a:spcBef>
                <a:spcAft>
                  <a:spcPts val="0"/>
                </a:spcAft>
                <a:buNone/>
              </a:pPr>
              <a:r>
                <a:rPr b="1" lang="it-IT" sz="2000">
                  <a:solidFill>
                    <a:srgbClr val="FFFF00"/>
                  </a:solidFill>
                  <a:latin typeface="Calibri"/>
                  <a:ea typeface="Calibri"/>
                  <a:cs typeface="Calibri"/>
                  <a:sym typeface="Calibri"/>
                </a:rPr>
                <a:t>Finalizzazione</a:t>
              </a:r>
              <a:endParaRPr/>
            </a:p>
            <a:p>
              <a:pPr indent="0" lvl="0" marL="0" marR="0" rtl="0" algn="ctr">
                <a:lnSpc>
                  <a:spcPct val="90000"/>
                </a:lnSpc>
                <a:spcBef>
                  <a:spcPts val="700"/>
                </a:spcBef>
                <a:spcAft>
                  <a:spcPts val="0"/>
                </a:spcAft>
                <a:buNone/>
              </a:pPr>
              <a:r>
                <a:rPr b="1" lang="it-IT" sz="2000">
                  <a:solidFill>
                    <a:srgbClr val="FFFF00"/>
                  </a:solidFill>
                  <a:latin typeface="Calibri"/>
                  <a:ea typeface="Calibri"/>
                  <a:cs typeface="Calibri"/>
                  <a:sym typeface="Calibri"/>
                </a:rPr>
                <a:t> del </a:t>
              </a:r>
              <a:endParaRPr/>
            </a:p>
            <a:p>
              <a:pPr indent="0" lvl="0" marL="0" marR="0" rtl="0" algn="ctr">
                <a:lnSpc>
                  <a:spcPct val="90000"/>
                </a:lnSpc>
                <a:spcBef>
                  <a:spcPts val="700"/>
                </a:spcBef>
                <a:spcAft>
                  <a:spcPts val="0"/>
                </a:spcAft>
                <a:buNone/>
              </a:pPr>
              <a:r>
                <a:rPr b="1" lang="it-IT" sz="2000">
                  <a:solidFill>
                    <a:srgbClr val="FFFF00"/>
                  </a:solidFill>
                  <a:latin typeface="Calibri"/>
                  <a:ea typeface="Calibri"/>
                  <a:cs typeface="Calibri"/>
                  <a:sym typeface="Calibri"/>
                </a:rPr>
                <a:t>compito</a:t>
              </a:r>
              <a:endParaRPr b="1" sz="2000">
                <a:solidFill>
                  <a:srgbClr val="FFFF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559" name="Shape 559"/>
        <p:cNvGrpSpPr/>
        <p:nvPr/>
      </p:nvGrpSpPr>
      <p:grpSpPr>
        <a:xfrm>
          <a:off x="0" y="0"/>
          <a:ext cx="0" cy="0"/>
          <a:chOff x="0" y="0"/>
          <a:chExt cx="0" cy="0"/>
        </a:xfrm>
      </p:grpSpPr>
      <p:sp>
        <p:nvSpPr>
          <p:cNvPr id="560" name="Google Shape;560;p53"/>
          <p:cNvSpPr txBox="1"/>
          <p:nvPr>
            <p:ph idx="1" type="body"/>
          </p:nvPr>
        </p:nvSpPr>
        <p:spPr>
          <a:xfrm>
            <a:off x="611560" y="1556792"/>
            <a:ext cx="8229600" cy="4525963"/>
          </a:xfrm>
          <a:prstGeom prst="rect">
            <a:avLst/>
          </a:prstGeom>
          <a:solidFill>
            <a:schemeClr val="accent4"/>
          </a:solidFill>
          <a:ln>
            <a:noFill/>
          </a:ln>
        </p:spPr>
        <p:txBody>
          <a:bodyPr anchorCtr="0" anchor="t" bIns="45700" lIns="91425" spcFirstLastPara="1" rIns="91425" wrap="square" tIns="45700">
            <a:normAutofit fontScale="32500" lnSpcReduction="20000"/>
          </a:bodyPr>
          <a:lstStyle/>
          <a:p>
            <a:pPr indent="0" lvl="0" marL="0" rtl="0" algn="l">
              <a:spcBef>
                <a:spcPts val="0"/>
              </a:spcBef>
              <a:spcAft>
                <a:spcPts val="0"/>
              </a:spcAft>
              <a:buClr>
                <a:schemeClr val="dk1"/>
              </a:buClr>
              <a:buSzPct val="100000"/>
              <a:buNone/>
            </a:pPr>
            <a:r>
              <a:t/>
            </a:r>
            <a:endParaRPr sz="8800">
              <a:latin typeface="Pinyon Script"/>
              <a:ea typeface="Pinyon Script"/>
              <a:cs typeface="Pinyon Script"/>
              <a:sym typeface="Pinyon Script"/>
            </a:endParaRPr>
          </a:p>
          <a:p>
            <a:pPr indent="0" lvl="0" marL="0" rtl="0" algn="l">
              <a:spcBef>
                <a:spcPts val="1170"/>
              </a:spcBef>
              <a:spcAft>
                <a:spcPts val="0"/>
              </a:spcAft>
              <a:buClr>
                <a:schemeClr val="dk1"/>
              </a:buClr>
              <a:buSzPct val="100000"/>
              <a:buNone/>
            </a:pPr>
            <a:r>
              <a:rPr lang="it-IT" sz="8800">
                <a:latin typeface="Pinyon Script"/>
                <a:ea typeface="Pinyon Script"/>
                <a:cs typeface="Pinyon Script"/>
                <a:sym typeface="Pinyon Script"/>
              </a:rPr>
              <a:t>         </a:t>
            </a:r>
            <a:r>
              <a:rPr b="1" lang="it-IT" sz="18000">
                <a:solidFill>
                  <a:srgbClr val="FFFF00"/>
                </a:solidFill>
                <a:latin typeface="Pinyon Script"/>
                <a:ea typeface="Pinyon Script"/>
                <a:cs typeface="Pinyon Script"/>
                <a:sym typeface="Pinyon Script"/>
              </a:rPr>
              <a:t>Grazie  </a:t>
            </a:r>
            <a:endParaRPr/>
          </a:p>
          <a:p>
            <a:pPr indent="0" lvl="0" marL="0" rtl="0" algn="l">
              <a:spcBef>
                <a:spcPts val="1170"/>
              </a:spcBef>
              <a:spcAft>
                <a:spcPts val="0"/>
              </a:spcAft>
              <a:buClr>
                <a:srgbClr val="FFFF00"/>
              </a:buClr>
              <a:buSzPct val="100000"/>
              <a:buNone/>
            </a:pPr>
            <a:r>
              <a:rPr b="1" lang="it-IT" sz="18000">
                <a:solidFill>
                  <a:srgbClr val="FFFF00"/>
                </a:solidFill>
                <a:latin typeface="Pinyon Script"/>
                <a:ea typeface="Pinyon Script"/>
                <a:cs typeface="Pinyon Script"/>
                <a:sym typeface="Pinyon Script"/>
              </a:rPr>
              <a:t>                    per  l’ascolto</a:t>
            </a:r>
            <a:endParaRPr/>
          </a:p>
          <a:p>
            <a:pPr indent="0" lvl="0" marL="0" rtl="0" algn="l">
              <a:spcBef>
                <a:spcPts val="1170"/>
              </a:spcBef>
              <a:spcAft>
                <a:spcPts val="0"/>
              </a:spcAft>
              <a:buClr>
                <a:srgbClr val="FFFF00"/>
              </a:buClr>
              <a:buSzPct val="100000"/>
              <a:buNone/>
            </a:pPr>
            <a:r>
              <a:rPr b="1" lang="it-IT" sz="18000">
                <a:solidFill>
                  <a:srgbClr val="FFFF00"/>
                </a:solidFill>
                <a:latin typeface="Pinyon Script"/>
                <a:ea typeface="Pinyon Script"/>
                <a:cs typeface="Pinyon Script"/>
                <a:sym typeface="Pinyon Script"/>
              </a:rPr>
              <a:t>            </a:t>
            </a:r>
            <a:endParaRPr/>
          </a:p>
          <a:p>
            <a:pPr indent="0" lvl="0" marL="0" rtl="0" algn="l">
              <a:spcBef>
                <a:spcPts val="708"/>
              </a:spcBef>
              <a:spcAft>
                <a:spcPts val="0"/>
              </a:spcAft>
              <a:buClr>
                <a:srgbClr val="FFFF00"/>
              </a:buClr>
              <a:buSzPct val="100000"/>
              <a:buNone/>
            </a:pPr>
            <a:r>
              <a:rPr b="1" lang="it-IT" sz="10900">
                <a:solidFill>
                  <a:srgbClr val="FFFF00"/>
                </a:solidFill>
                <a:latin typeface="Pinyon Script"/>
                <a:ea typeface="Pinyon Script"/>
                <a:cs typeface="Pinyon Script"/>
                <a:sym typeface="Pinyon Script"/>
              </a:rPr>
              <a:t>                       Annamaria  Cimmino</a:t>
            </a:r>
            <a:endParaRPr b="1" sz="10900">
              <a:solidFill>
                <a:srgbClr val="FFFF00"/>
              </a:solidFill>
              <a:latin typeface="Pinyon Script"/>
              <a:ea typeface="Pinyon Script"/>
              <a:cs typeface="Pinyon Script"/>
              <a:sym typeface="Pinyon Script"/>
            </a:endParaRPr>
          </a:p>
          <a:p>
            <a:pPr indent="0" lvl="0" marL="0" rtl="0" algn="l">
              <a:spcBef>
                <a:spcPts val="708"/>
              </a:spcBef>
              <a:spcAft>
                <a:spcPts val="0"/>
              </a:spcAft>
              <a:buClr>
                <a:schemeClr val="dk2"/>
              </a:buClr>
              <a:buSzPct val="100000"/>
              <a:buNone/>
            </a:pPr>
            <a:r>
              <a:rPr b="1" lang="it-IT" sz="10900">
                <a:solidFill>
                  <a:schemeClr val="dk2"/>
                </a:solidFill>
                <a:latin typeface="Pinyon Script"/>
                <a:ea typeface="Pinyon Script"/>
                <a:cs typeface="Pinyon Script"/>
                <a:sym typeface="Pinyon Script"/>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p:nvPr/>
        </p:nvSpPr>
        <p:spPr>
          <a:xfrm>
            <a:off x="-6404" y="836712"/>
            <a:ext cx="8970892" cy="4408899"/>
          </a:xfrm>
          <a:prstGeom prst="rect">
            <a:avLst/>
          </a:prstGeom>
          <a:solidFill>
            <a:schemeClr val="lt1">
              <a:alpha val="46666"/>
            </a:schemeClr>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rPr b="1" lang="it-IT" sz="3000">
                <a:solidFill>
                  <a:srgbClr val="366092"/>
                </a:solidFill>
                <a:latin typeface="Calibri"/>
                <a:ea typeface="Calibri"/>
                <a:cs typeface="Calibri"/>
                <a:sym typeface="Calibri"/>
              </a:rPr>
              <a:t>          Difficoltà di apprendimento scolastico</a:t>
            </a:r>
            <a:endParaRPr b="1" sz="3000">
              <a:solidFill>
                <a:srgbClr val="366092"/>
              </a:solidFill>
              <a:latin typeface="Calibri"/>
              <a:ea typeface="Calibri"/>
              <a:cs typeface="Calibri"/>
              <a:sym typeface="Calibri"/>
            </a:endParaRPr>
          </a:p>
          <a:p>
            <a:pPr indent="0" lvl="0" marL="0" marR="0" rtl="0" algn="l">
              <a:spcBef>
                <a:spcPts val="0"/>
              </a:spcBef>
              <a:spcAft>
                <a:spcPts val="0"/>
              </a:spcAft>
              <a:buNone/>
            </a:pPr>
            <a:r>
              <a:t/>
            </a:r>
            <a:endParaRPr b="1"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50">
              <a:solidFill>
                <a:schemeClr val="dk1"/>
              </a:solidFill>
              <a:latin typeface="Calibri"/>
              <a:ea typeface="Calibri"/>
              <a:cs typeface="Calibri"/>
              <a:sym typeface="Calibri"/>
            </a:endParaRPr>
          </a:p>
          <a:p>
            <a:pPr indent="-342900" lvl="0" marL="342900" marR="0" rtl="0" algn="l">
              <a:spcBef>
                <a:spcPts val="0"/>
              </a:spcBef>
              <a:spcAft>
                <a:spcPts val="0"/>
              </a:spcAft>
              <a:buClr>
                <a:srgbClr val="366092"/>
              </a:buClr>
              <a:buSzPts val="2100"/>
              <a:buFont typeface="Arial"/>
              <a:buChar char="•"/>
            </a:pPr>
            <a:r>
              <a:rPr b="1" lang="it-IT" sz="2100">
                <a:solidFill>
                  <a:srgbClr val="366092"/>
                </a:solidFill>
                <a:latin typeface="Calibri"/>
                <a:ea typeface="Calibri"/>
                <a:cs typeface="Calibri"/>
                <a:sym typeface="Calibri"/>
              </a:rPr>
              <a:t>Sono di tanti tipi</a:t>
            </a:r>
            <a:endParaRPr b="1" sz="2100">
              <a:solidFill>
                <a:srgbClr val="366092"/>
              </a:solidFill>
              <a:latin typeface="Calibri"/>
              <a:ea typeface="Calibri"/>
              <a:cs typeface="Calibri"/>
              <a:sym typeface="Calibri"/>
            </a:endParaRPr>
          </a:p>
          <a:p>
            <a:pPr indent="-342900" lvl="0" marL="342900" marR="0" rtl="0" algn="l">
              <a:spcBef>
                <a:spcPts val="0"/>
              </a:spcBef>
              <a:spcAft>
                <a:spcPts val="0"/>
              </a:spcAft>
              <a:buClr>
                <a:srgbClr val="366092"/>
              </a:buClr>
              <a:buSzPts val="2100"/>
              <a:buFont typeface="Arial"/>
              <a:buChar char="•"/>
            </a:pPr>
            <a:r>
              <a:rPr b="1" lang="it-IT" sz="2100">
                <a:solidFill>
                  <a:srgbClr val="366092"/>
                </a:solidFill>
                <a:latin typeface="Calibri"/>
                <a:ea typeface="Calibri"/>
                <a:cs typeface="Calibri"/>
                <a:sym typeface="Calibri"/>
              </a:rPr>
              <a:t>Non hanno causa specifica</a:t>
            </a:r>
            <a:endParaRPr/>
          </a:p>
          <a:p>
            <a:pPr indent="-342900" lvl="0" marL="342900" marR="0" rtl="0" algn="l">
              <a:spcBef>
                <a:spcPts val="0"/>
              </a:spcBef>
              <a:spcAft>
                <a:spcPts val="0"/>
              </a:spcAft>
              <a:buClr>
                <a:srgbClr val="366092"/>
              </a:buClr>
              <a:buSzPts val="2100"/>
              <a:buFont typeface="Arial"/>
              <a:buChar char="•"/>
            </a:pPr>
            <a:r>
              <a:rPr b="1" lang="it-IT" sz="2100">
                <a:solidFill>
                  <a:srgbClr val="366092"/>
                </a:solidFill>
                <a:latin typeface="Calibri"/>
                <a:ea typeface="Calibri"/>
                <a:cs typeface="Calibri"/>
                <a:sym typeface="Calibri"/>
              </a:rPr>
              <a:t>Sono dovute  a molti fattori che riguardano lo studente e il contesto in cui si trova:                                    Potenzialità intellettive</a:t>
            </a:r>
            <a:endParaRPr/>
          </a:p>
          <a:p>
            <a:pPr indent="0" lvl="0" marL="0" marR="0" rtl="0" algn="l">
              <a:spcBef>
                <a:spcPts val="0"/>
              </a:spcBef>
              <a:spcAft>
                <a:spcPts val="0"/>
              </a:spcAft>
              <a:buNone/>
            </a:pPr>
            <a:r>
              <a:rPr b="1" lang="it-IT" sz="2100">
                <a:solidFill>
                  <a:srgbClr val="366092"/>
                </a:solidFill>
                <a:latin typeface="Calibri"/>
                <a:ea typeface="Calibri"/>
                <a:cs typeface="Calibri"/>
                <a:sym typeface="Calibri"/>
              </a:rPr>
              <a:t>                                                      Ambiente socio-culturale</a:t>
            </a:r>
            <a:endParaRPr/>
          </a:p>
          <a:p>
            <a:pPr indent="0" lvl="0" marL="0" marR="0" rtl="0" algn="l">
              <a:spcBef>
                <a:spcPts val="0"/>
              </a:spcBef>
              <a:spcAft>
                <a:spcPts val="0"/>
              </a:spcAft>
              <a:buNone/>
            </a:pPr>
            <a:r>
              <a:rPr b="1" lang="it-IT" sz="2100">
                <a:solidFill>
                  <a:srgbClr val="366092"/>
                </a:solidFill>
                <a:latin typeface="Calibri"/>
                <a:ea typeface="Calibri"/>
                <a:cs typeface="Calibri"/>
                <a:sym typeface="Calibri"/>
              </a:rPr>
              <a:t>                                                      Famiglia </a:t>
            </a:r>
            <a:endParaRPr b="1" sz="2100">
              <a:solidFill>
                <a:srgbClr val="366092"/>
              </a:solidFill>
              <a:latin typeface="Calibri"/>
              <a:ea typeface="Calibri"/>
              <a:cs typeface="Calibri"/>
              <a:sym typeface="Calibri"/>
            </a:endParaRPr>
          </a:p>
          <a:p>
            <a:pPr indent="0" lvl="0" marL="0" marR="0" rtl="0" algn="l">
              <a:spcBef>
                <a:spcPts val="0"/>
              </a:spcBef>
              <a:spcAft>
                <a:spcPts val="0"/>
              </a:spcAft>
              <a:buNone/>
            </a:pPr>
            <a:r>
              <a:rPr b="1" lang="it-IT" sz="2100">
                <a:solidFill>
                  <a:srgbClr val="366092"/>
                </a:solidFill>
                <a:latin typeface="Calibri"/>
                <a:ea typeface="Calibri"/>
                <a:cs typeface="Calibri"/>
                <a:sym typeface="Calibri"/>
              </a:rPr>
              <a:t>                                                      Istituzione scolastica</a:t>
            </a:r>
            <a:endParaRPr/>
          </a:p>
          <a:p>
            <a:pPr indent="0" lvl="0" marL="0" marR="0" rtl="0" algn="l">
              <a:spcBef>
                <a:spcPts val="0"/>
              </a:spcBef>
              <a:spcAft>
                <a:spcPts val="0"/>
              </a:spcAft>
              <a:buNone/>
            </a:pPr>
            <a:r>
              <a:rPr b="1" lang="it-IT" sz="2100">
                <a:solidFill>
                  <a:srgbClr val="366092"/>
                </a:solidFill>
                <a:latin typeface="Calibri"/>
                <a:ea typeface="Calibri"/>
                <a:cs typeface="Calibri"/>
                <a:sym typeface="Calibri"/>
              </a:rPr>
              <a:t>					   DAD in periodo Covid </a:t>
            </a:r>
            <a:endParaRPr b="1" sz="2100">
              <a:solidFill>
                <a:srgbClr val="366092"/>
              </a:solidFill>
              <a:latin typeface="Calibri"/>
              <a:ea typeface="Calibri"/>
              <a:cs typeface="Calibri"/>
              <a:sym typeface="Calibri"/>
            </a:endParaRPr>
          </a:p>
          <a:p>
            <a:pPr indent="0" lvl="0" marL="0" marR="0" rtl="0" algn="l">
              <a:spcBef>
                <a:spcPts val="0"/>
              </a:spcBef>
              <a:spcAft>
                <a:spcPts val="0"/>
              </a:spcAft>
              <a:buNone/>
            </a:pPr>
            <a:r>
              <a:t/>
            </a:r>
            <a:endParaRPr b="1" sz="2100">
              <a:solidFill>
                <a:srgbClr val="366092"/>
              </a:solidFill>
              <a:latin typeface="Calibri"/>
              <a:ea typeface="Calibri"/>
              <a:cs typeface="Calibri"/>
              <a:sym typeface="Calibri"/>
            </a:endParaRPr>
          </a:p>
          <a:p>
            <a:pPr indent="0" lvl="0" marL="0" marR="0" rtl="0" algn="l">
              <a:spcBef>
                <a:spcPts val="0"/>
              </a:spcBef>
              <a:spcAft>
                <a:spcPts val="0"/>
              </a:spcAft>
              <a:buNone/>
            </a:pPr>
            <a:r>
              <a:t/>
            </a:r>
            <a:endParaRPr b="1" sz="2100">
              <a:solidFill>
                <a:srgbClr val="366092"/>
              </a:solidFill>
              <a:latin typeface="Calibri"/>
              <a:ea typeface="Calibri"/>
              <a:cs typeface="Calibri"/>
              <a:sym typeface="Calibri"/>
            </a:endParaRPr>
          </a:p>
        </p:txBody>
      </p:sp>
      <p:sp>
        <p:nvSpPr>
          <p:cNvPr id="132" name="Google Shape;132;p6"/>
          <p:cNvSpPr/>
          <p:nvPr/>
        </p:nvSpPr>
        <p:spPr>
          <a:xfrm>
            <a:off x="2758253" y="3861613"/>
            <a:ext cx="826994" cy="117998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alpha val="0"/>
          </a:schemeClr>
        </a:solidFill>
      </p:bgPr>
    </p:bg>
    <p:spTree>
      <p:nvGrpSpPr>
        <p:cNvPr id="136" name="Shape 136"/>
        <p:cNvGrpSpPr/>
        <p:nvPr/>
      </p:nvGrpSpPr>
      <p:grpSpPr>
        <a:xfrm>
          <a:off x="0" y="0"/>
          <a:ext cx="0" cy="0"/>
          <a:chOff x="0" y="0"/>
          <a:chExt cx="0" cy="0"/>
        </a:xfrm>
      </p:grpSpPr>
      <p:sp>
        <p:nvSpPr>
          <p:cNvPr id="137" name="Google Shape;137;p7"/>
          <p:cNvSpPr/>
          <p:nvPr/>
        </p:nvSpPr>
        <p:spPr>
          <a:xfrm>
            <a:off x="732209" y="2090306"/>
            <a:ext cx="2023363" cy="2931572"/>
          </a:xfrm>
          <a:prstGeom prst="rect">
            <a:avLst/>
          </a:prstGeom>
          <a:solidFill>
            <a:schemeClr val="accent1">
              <a:alpha val="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244061"/>
              </a:solidFill>
              <a:latin typeface="Calibri"/>
              <a:ea typeface="Calibri"/>
              <a:cs typeface="Calibri"/>
              <a:sym typeface="Calibri"/>
            </a:endParaRPr>
          </a:p>
          <a:p>
            <a:pPr indent="0" lvl="0" marL="0" marR="0" rtl="0" algn="l">
              <a:spcBef>
                <a:spcPts val="0"/>
              </a:spcBef>
              <a:spcAft>
                <a:spcPts val="0"/>
              </a:spcAft>
              <a:buNone/>
            </a:pPr>
            <a:r>
              <a:rPr b="1" lang="it-IT" sz="1800">
                <a:solidFill>
                  <a:srgbClr val="244061"/>
                </a:solidFill>
                <a:latin typeface="Calibri"/>
                <a:ea typeface="Calibri"/>
                <a:cs typeface="Calibri"/>
                <a:sym typeface="Calibri"/>
              </a:rPr>
              <a:t>LETTURA</a:t>
            </a:r>
            <a:endParaRPr/>
          </a:p>
          <a:p>
            <a:pPr indent="0" lvl="0" marL="0" marR="0" rtl="0" algn="l">
              <a:spcBef>
                <a:spcPts val="0"/>
              </a:spcBef>
              <a:spcAft>
                <a:spcPts val="0"/>
              </a:spcAft>
              <a:buNone/>
            </a:pPr>
            <a:r>
              <a:t/>
            </a:r>
            <a:endParaRPr b="1" sz="1350">
              <a:solidFill>
                <a:srgbClr val="244061"/>
              </a:solidFill>
              <a:latin typeface="Calibri"/>
              <a:ea typeface="Calibri"/>
              <a:cs typeface="Calibri"/>
              <a:sym typeface="Calibri"/>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1. DECODIFICA</a:t>
            </a:r>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 velocità</a:t>
            </a:r>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 Correttezza</a:t>
            </a:r>
            <a:endParaRPr/>
          </a:p>
          <a:p>
            <a:pPr indent="0" lvl="0" marL="0" marR="0" rtl="0" algn="l">
              <a:spcBef>
                <a:spcPts val="0"/>
              </a:spcBef>
              <a:spcAft>
                <a:spcPts val="0"/>
              </a:spcAft>
              <a:buNone/>
            </a:pPr>
            <a:r>
              <a:t/>
            </a:r>
            <a:endParaRPr b="1" sz="1350">
              <a:solidFill>
                <a:srgbClr val="244061"/>
              </a:solidFill>
              <a:latin typeface="Calibri"/>
              <a:ea typeface="Calibri"/>
              <a:cs typeface="Calibri"/>
              <a:sym typeface="Calibri"/>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2. COMPRENSIONE</a:t>
            </a:r>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 deficit linguistici</a:t>
            </a:r>
            <a:endParaRPr/>
          </a:p>
          <a:p>
            <a:pPr indent="0" lvl="0" marL="0" marR="0" rtl="0" algn="l">
              <a:spcBef>
                <a:spcPts val="0"/>
              </a:spcBef>
              <a:spcAft>
                <a:spcPts val="0"/>
              </a:spcAft>
              <a:buNone/>
            </a:pPr>
            <a:r>
              <a:rPr b="1" lang="it-IT" sz="1350">
                <a:solidFill>
                  <a:srgbClr val="244061"/>
                </a:solidFill>
                <a:latin typeface="Calibri"/>
                <a:ea typeface="Calibri"/>
                <a:cs typeface="Calibri"/>
                <a:sym typeface="Calibri"/>
              </a:rPr>
              <a:t>• Deficit controllo Metacognitivo</a:t>
            </a:r>
            <a:endParaRPr/>
          </a:p>
          <a:p>
            <a:pPr indent="0" lvl="0" marL="0" marR="0" rtl="0" algn="l">
              <a:spcBef>
                <a:spcPts val="0"/>
              </a:spcBef>
              <a:spcAft>
                <a:spcPts val="0"/>
              </a:spcAft>
              <a:buNone/>
            </a:pPr>
            <a:r>
              <a:t/>
            </a:r>
            <a:endParaRPr b="1" sz="1350">
              <a:solidFill>
                <a:srgbClr val="244061"/>
              </a:solidFill>
              <a:latin typeface="Calibri"/>
              <a:ea typeface="Calibri"/>
              <a:cs typeface="Calibri"/>
              <a:sym typeface="Calibri"/>
            </a:endParaRPr>
          </a:p>
        </p:txBody>
      </p:sp>
      <p:sp>
        <p:nvSpPr>
          <p:cNvPr id="138" name="Google Shape;138;p7"/>
          <p:cNvSpPr/>
          <p:nvPr/>
        </p:nvSpPr>
        <p:spPr>
          <a:xfrm>
            <a:off x="3564217" y="1618998"/>
            <a:ext cx="1641491" cy="41780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350">
              <a:solidFill>
                <a:srgbClr val="244061"/>
              </a:solidFill>
              <a:latin typeface="Calibri"/>
              <a:ea typeface="Calibri"/>
              <a:cs typeface="Calibri"/>
              <a:sym typeface="Calibri"/>
            </a:endParaRPr>
          </a:p>
          <a:p>
            <a:pPr indent="0" lvl="0" marL="0" marR="0" rtl="0" algn="l">
              <a:spcBef>
                <a:spcPts val="0"/>
              </a:spcBef>
              <a:spcAft>
                <a:spcPts val="0"/>
              </a:spcAft>
              <a:buNone/>
            </a:pPr>
            <a:r>
              <a:t/>
            </a:r>
            <a:endParaRPr sz="1350">
              <a:solidFill>
                <a:srgbClr val="366092"/>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366092"/>
              </a:solidFill>
              <a:latin typeface="Calibri"/>
              <a:ea typeface="Calibri"/>
              <a:cs typeface="Calibri"/>
              <a:sym typeface="Calibri"/>
            </a:endParaRPr>
          </a:p>
          <a:p>
            <a:pPr indent="0" lvl="0" marL="0" marR="0" rtl="0" algn="l">
              <a:spcBef>
                <a:spcPts val="0"/>
              </a:spcBef>
              <a:spcAft>
                <a:spcPts val="0"/>
              </a:spcAft>
              <a:buNone/>
            </a:pPr>
            <a:r>
              <a:rPr b="1" lang="it-IT" sz="1800">
                <a:solidFill>
                  <a:srgbClr val="366092"/>
                </a:solidFill>
                <a:latin typeface="Calibri"/>
                <a:ea typeface="Calibri"/>
                <a:cs typeface="Calibri"/>
                <a:sym typeface="Calibri"/>
              </a:rPr>
              <a:t>SCRITTURA </a:t>
            </a:r>
            <a:endParaRPr b="1" sz="1800">
              <a:solidFill>
                <a:srgbClr val="366092"/>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366092"/>
              </a:solidFill>
              <a:latin typeface="Calibri"/>
              <a:ea typeface="Calibri"/>
              <a:cs typeface="Calibri"/>
              <a:sym typeface="Calibri"/>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1. GRAFIA</a:t>
            </a:r>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 Abilità prassiche</a:t>
            </a:r>
            <a:endParaRPr/>
          </a:p>
          <a:p>
            <a:pPr indent="0" lvl="0" marL="0" marR="0" rtl="0" algn="l">
              <a:spcBef>
                <a:spcPts val="0"/>
              </a:spcBef>
              <a:spcAft>
                <a:spcPts val="0"/>
              </a:spcAft>
              <a:buNone/>
            </a:pPr>
            <a:r>
              <a:t/>
            </a:r>
            <a:endParaRPr b="1" sz="1350">
              <a:solidFill>
                <a:srgbClr val="366092"/>
              </a:solidFill>
              <a:latin typeface="Calibri"/>
              <a:ea typeface="Calibri"/>
              <a:cs typeface="Calibri"/>
              <a:sym typeface="Calibri"/>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2. FONOLOGIA</a:t>
            </a:r>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 Conversione</a:t>
            </a:r>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fonema/grafema</a:t>
            </a:r>
            <a:endParaRPr/>
          </a:p>
          <a:p>
            <a:pPr indent="0" lvl="0" marL="0" marR="0" rtl="0" algn="l">
              <a:spcBef>
                <a:spcPts val="0"/>
              </a:spcBef>
              <a:spcAft>
                <a:spcPts val="0"/>
              </a:spcAft>
              <a:buNone/>
            </a:pPr>
            <a:r>
              <a:t/>
            </a:r>
            <a:endParaRPr b="1" sz="1350">
              <a:solidFill>
                <a:srgbClr val="366092"/>
              </a:solidFill>
              <a:latin typeface="Calibri"/>
              <a:ea typeface="Calibri"/>
              <a:cs typeface="Calibri"/>
              <a:sym typeface="Calibri"/>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3. ORTOGRAFIA</a:t>
            </a:r>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 Regole</a:t>
            </a:r>
            <a:endParaRPr/>
          </a:p>
          <a:p>
            <a:pPr indent="0" lvl="0" marL="0" marR="0" rtl="0" algn="l">
              <a:spcBef>
                <a:spcPts val="0"/>
              </a:spcBef>
              <a:spcAft>
                <a:spcPts val="0"/>
              </a:spcAft>
              <a:buNone/>
            </a:pPr>
            <a:r>
              <a:t/>
            </a:r>
            <a:endParaRPr b="1" sz="1350">
              <a:solidFill>
                <a:srgbClr val="366092"/>
              </a:solidFill>
              <a:latin typeface="Calibri"/>
              <a:ea typeface="Calibri"/>
              <a:cs typeface="Calibri"/>
              <a:sym typeface="Calibri"/>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4. COMPOSIZIONE</a:t>
            </a:r>
            <a:endParaRPr/>
          </a:p>
          <a:p>
            <a:pPr indent="0" lvl="0" marL="0" marR="0" rtl="0" algn="l">
              <a:spcBef>
                <a:spcPts val="0"/>
              </a:spcBef>
              <a:spcAft>
                <a:spcPts val="0"/>
              </a:spcAft>
              <a:buNone/>
            </a:pPr>
            <a:r>
              <a:rPr b="1" lang="it-IT" sz="1350">
                <a:solidFill>
                  <a:srgbClr val="366092"/>
                </a:solidFill>
                <a:latin typeface="Calibri"/>
                <a:ea typeface="Calibri"/>
                <a:cs typeface="Calibri"/>
                <a:sym typeface="Calibri"/>
              </a:rPr>
              <a:t>• testuale</a:t>
            </a:r>
            <a:endParaRPr/>
          </a:p>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39" name="Google Shape;139;p7"/>
          <p:cNvSpPr/>
          <p:nvPr/>
        </p:nvSpPr>
        <p:spPr>
          <a:xfrm>
            <a:off x="6419424" y="1618997"/>
            <a:ext cx="2157139" cy="33470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31859B"/>
              </a:solidFill>
              <a:latin typeface="Calibri"/>
              <a:ea typeface="Calibri"/>
              <a:cs typeface="Calibri"/>
              <a:sym typeface="Calibri"/>
            </a:endParaRPr>
          </a:p>
          <a:p>
            <a:pPr indent="0" lvl="0" marL="0" marR="0" rtl="0" algn="l">
              <a:spcBef>
                <a:spcPts val="0"/>
              </a:spcBef>
              <a:spcAft>
                <a:spcPts val="0"/>
              </a:spcAft>
              <a:buNone/>
            </a:pPr>
            <a:r>
              <a:rPr b="1" lang="it-IT" sz="1800">
                <a:solidFill>
                  <a:srgbClr val="31859B"/>
                </a:solidFill>
                <a:latin typeface="Calibri"/>
                <a:ea typeface="Calibri"/>
                <a:cs typeface="Calibri"/>
                <a:sym typeface="Calibri"/>
              </a:rPr>
              <a:t>CALCOLO</a:t>
            </a:r>
            <a:endParaRPr b="1" sz="1800">
              <a:solidFill>
                <a:srgbClr val="31859B"/>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31859B"/>
              </a:solidFill>
              <a:latin typeface="Calibri"/>
              <a:ea typeface="Calibri"/>
              <a:cs typeface="Calibri"/>
              <a:sym typeface="Calibri"/>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1. SISTEMA DEI NUMERI</a:t>
            </a:r>
            <a:endParaRPr b="1" sz="1350">
              <a:solidFill>
                <a:srgbClr val="31859B"/>
              </a:solidFill>
              <a:latin typeface="Calibri"/>
              <a:ea typeface="Calibri"/>
              <a:cs typeface="Calibri"/>
              <a:sym typeface="Calibri"/>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Deficit lessicale</a:t>
            </a:r>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Deficit sintassi</a:t>
            </a:r>
            <a:endParaRPr/>
          </a:p>
          <a:p>
            <a:pPr indent="0" lvl="0" marL="0" marR="0" rtl="0" algn="l">
              <a:spcBef>
                <a:spcPts val="0"/>
              </a:spcBef>
              <a:spcAft>
                <a:spcPts val="0"/>
              </a:spcAft>
              <a:buNone/>
            </a:pPr>
            <a:r>
              <a:t/>
            </a:r>
            <a:endParaRPr b="1" sz="1350">
              <a:solidFill>
                <a:srgbClr val="31859B"/>
              </a:solidFill>
              <a:latin typeface="Calibri"/>
              <a:ea typeface="Calibri"/>
              <a:cs typeface="Calibri"/>
              <a:sym typeface="Calibri"/>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2. SISTEMA DEL CALCOLO</a:t>
            </a:r>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Recupero numerico</a:t>
            </a:r>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Segni algebrici</a:t>
            </a:r>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Algoritmi calcolo</a:t>
            </a:r>
            <a:endParaRPr/>
          </a:p>
          <a:p>
            <a:pPr indent="0" lvl="0" marL="0" marR="0" rtl="0" algn="l">
              <a:spcBef>
                <a:spcPts val="0"/>
              </a:spcBef>
              <a:spcAft>
                <a:spcPts val="0"/>
              </a:spcAft>
              <a:buNone/>
            </a:pPr>
            <a:r>
              <a:rPr b="1" lang="it-IT" sz="1350">
                <a:solidFill>
                  <a:srgbClr val="31859B"/>
                </a:solidFill>
                <a:latin typeface="Calibri"/>
                <a:ea typeface="Calibri"/>
                <a:cs typeface="Calibri"/>
                <a:sym typeface="Calibri"/>
              </a:rPr>
              <a:t>• Deficit visuospaziali</a:t>
            </a:r>
            <a:endParaRPr b="1" sz="1350">
              <a:solidFill>
                <a:srgbClr val="31859B"/>
              </a:solidFill>
              <a:latin typeface="Calibri"/>
              <a:ea typeface="Calibri"/>
              <a:cs typeface="Calibri"/>
              <a:sym typeface="Calibri"/>
            </a:endParaRPr>
          </a:p>
        </p:txBody>
      </p:sp>
      <p:pic>
        <p:nvPicPr>
          <p:cNvPr id="140" name="Google Shape;140;p7"/>
          <p:cNvPicPr preferRelativeResize="0"/>
          <p:nvPr/>
        </p:nvPicPr>
        <p:blipFill rotWithShape="1">
          <a:blip r:embed="rId3">
            <a:alphaModFix/>
          </a:blip>
          <a:srcRect b="0" l="0" r="0" t="0"/>
          <a:stretch/>
        </p:blipFill>
        <p:spPr>
          <a:xfrm>
            <a:off x="0" y="4905085"/>
            <a:ext cx="2454294" cy="1836283"/>
          </a:xfrm>
          <a:prstGeom prst="rect">
            <a:avLst/>
          </a:prstGeom>
          <a:noFill/>
          <a:ln>
            <a:noFill/>
          </a:ln>
        </p:spPr>
      </p:pic>
      <p:sp>
        <p:nvSpPr>
          <p:cNvPr id="141" name="Google Shape;141;p7"/>
          <p:cNvSpPr/>
          <p:nvPr/>
        </p:nvSpPr>
        <p:spPr>
          <a:xfrm>
            <a:off x="3685777" y="260648"/>
            <a:ext cx="1398370"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500">
                <a:solidFill>
                  <a:srgbClr val="244061"/>
                </a:solidFill>
                <a:latin typeface="Calibri"/>
                <a:ea typeface="Calibri"/>
                <a:cs typeface="Calibri"/>
                <a:sym typeface="Calibri"/>
              </a:rPr>
              <a:t>DSA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457200" y="274638"/>
            <a:ext cx="8229600" cy="1143000"/>
          </a:xfrm>
          <a:prstGeom prst="rect">
            <a:avLst/>
          </a:prstGeom>
          <a:solidFill>
            <a:srgbClr val="E5DFEC"/>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lang="it-IT">
                <a:solidFill>
                  <a:schemeClr val="dk2"/>
                </a:solidFill>
              </a:rPr>
              <a:t>OBIETTIVO DEL SEMINARIO</a:t>
            </a:r>
            <a:endParaRPr/>
          </a:p>
        </p:txBody>
      </p:sp>
      <p:sp>
        <p:nvSpPr>
          <p:cNvPr id="147" name="Google Shape;147;p8"/>
          <p:cNvSpPr txBox="1"/>
          <p:nvPr>
            <p:ph idx="1" type="body"/>
          </p:nvPr>
        </p:nvSpPr>
        <p:spPr>
          <a:xfrm>
            <a:off x="226071" y="1700808"/>
            <a:ext cx="8691858" cy="4885497"/>
          </a:xfrm>
          <a:prstGeom prst="rect">
            <a:avLst/>
          </a:prstGeom>
          <a:solidFill>
            <a:srgbClr val="B2A0C7">
              <a:alpha val="65882"/>
            </a:srgbClr>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FF65"/>
              </a:buClr>
              <a:buSzPts val="2800"/>
              <a:buChar char="•"/>
            </a:pPr>
            <a:r>
              <a:rPr b="1" lang="it-IT" sz="2800">
                <a:solidFill>
                  <a:srgbClr val="FFFF65"/>
                </a:solidFill>
              </a:rPr>
              <a:t>Condivisione di idee</a:t>
            </a:r>
            <a:endParaRPr/>
          </a:p>
          <a:p>
            <a:pPr indent="-342900" lvl="0" marL="342900" rtl="0" algn="l">
              <a:spcBef>
                <a:spcPts val="560"/>
              </a:spcBef>
              <a:spcAft>
                <a:spcPts val="0"/>
              </a:spcAft>
              <a:buClr>
                <a:srgbClr val="FFFF65"/>
              </a:buClr>
              <a:buSzPts val="2800"/>
              <a:buChar char="•"/>
            </a:pPr>
            <a:r>
              <a:rPr b="1" lang="it-IT" sz="2800">
                <a:solidFill>
                  <a:srgbClr val="FFFF65"/>
                </a:solidFill>
              </a:rPr>
              <a:t>Saper osservare </a:t>
            </a:r>
            <a:endParaRPr/>
          </a:p>
          <a:p>
            <a:pPr indent="-342900" lvl="0" marL="342900" rtl="0" algn="l">
              <a:spcBef>
                <a:spcPts val="560"/>
              </a:spcBef>
              <a:spcAft>
                <a:spcPts val="0"/>
              </a:spcAft>
              <a:buClr>
                <a:srgbClr val="FFFF65"/>
              </a:buClr>
              <a:buSzPts val="2800"/>
              <a:buChar char="•"/>
            </a:pPr>
            <a:r>
              <a:rPr b="1" lang="it-IT" sz="2800">
                <a:solidFill>
                  <a:srgbClr val="FFFF65"/>
                </a:solidFill>
              </a:rPr>
              <a:t>Osservare e non diagnosticare</a:t>
            </a:r>
            <a:endParaRPr/>
          </a:p>
          <a:p>
            <a:pPr indent="-342900" lvl="0" marL="342900" rtl="0" algn="l">
              <a:spcBef>
                <a:spcPts val="560"/>
              </a:spcBef>
              <a:spcAft>
                <a:spcPts val="0"/>
              </a:spcAft>
              <a:buClr>
                <a:srgbClr val="FFFF65"/>
              </a:buClr>
              <a:buSzPts val="2800"/>
              <a:buChar char="•"/>
            </a:pPr>
            <a:r>
              <a:rPr b="1" lang="it-IT" sz="2800">
                <a:solidFill>
                  <a:srgbClr val="FFFF65"/>
                </a:solidFill>
              </a:rPr>
              <a:t>Il “punto di vista”  dell’insegnante </a:t>
            </a:r>
            <a:endParaRPr/>
          </a:p>
          <a:p>
            <a:pPr indent="-342900" lvl="0" marL="342900" rtl="0" algn="l">
              <a:lnSpc>
                <a:spcPct val="115000"/>
              </a:lnSpc>
              <a:spcBef>
                <a:spcPts val="560"/>
              </a:spcBef>
              <a:spcAft>
                <a:spcPts val="0"/>
              </a:spcAft>
              <a:buClr>
                <a:srgbClr val="FFFF00"/>
              </a:buClr>
              <a:buSzPts val="2800"/>
              <a:buChar char="•"/>
            </a:pPr>
            <a:r>
              <a:rPr b="1" lang="it-IT" sz="2800">
                <a:solidFill>
                  <a:srgbClr val="FFFF00"/>
                </a:solidFill>
              </a:rPr>
              <a:t>Ridurre il numero di intervento tardivi  e aumentare il numero degli interventi preventivi</a:t>
            </a:r>
            <a:endParaRPr/>
          </a:p>
          <a:p>
            <a:pPr indent="-342900" lvl="0" marL="342900" rtl="0" algn="l">
              <a:lnSpc>
                <a:spcPct val="115000"/>
              </a:lnSpc>
              <a:spcBef>
                <a:spcPts val="560"/>
              </a:spcBef>
              <a:spcAft>
                <a:spcPts val="0"/>
              </a:spcAft>
              <a:buClr>
                <a:srgbClr val="FFFF00"/>
              </a:buClr>
              <a:buSzPts val="2800"/>
              <a:buChar char="•"/>
            </a:pPr>
            <a:r>
              <a:rPr b="1" lang="it-IT" sz="2800">
                <a:solidFill>
                  <a:srgbClr val="FFFF00"/>
                </a:solidFill>
              </a:rPr>
              <a:t>Contenere il danno emotivo</a:t>
            </a:r>
            <a:endParaRPr b="1" sz="2800">
              <a:solidFill>
                <a:srgbClr val="FFFF00"/>
              </a:solidFill>
            </a:endParaRPr>
          </a:p>
          <a:p>
            <a:pPr indent="-342900" lvl="0" marL="342900" rtl="0" algn="l">
              <a:lnSpc>
                <a:spcPct val="115000"/>
              </a:lnSpc>
              <a:spcBef>
                <a:spcPts val="560"/>
              </a:spcBef>
              <a:spcAft>
                <a:spcPts val="0"/>
              </a:spcAft>
              <a:buClr>
                <a:srgbClr val="FFFF00"/>
              </a:buClr>
              <a:buSzPts val="2800"/>
              <a:buChar char="•"/>
            </a:pPr>
            <a:r>
              <a:rPr b="1" lang="it-IT" sz="2800">
                <a:solidFill>
                  <a:srgbClr val="FFFF00"/>
                </a:solidFill>
              </a:rPr>
              <a:t>Diminuire il rischio di una mancata integrazione sociale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9"/>
          <p:cNvGrpSpPr/>
          <p:nvPr/>
        </p:nvGrpSpPr>
        <p:grpSpPr>
          <a:xfrm>
            <a:off x="1500674" y="154097"/>
            <a:ext cx="6392100" cy="6549782"/>
            <a:chOff x="1214954" y="-60193"/>
            <a:chExt cx="6392100" cy="6549782"/>
          </a:xfrm>
        </p:grpSpPr>
        <p:sp>
          <p:nvSpPr>
            <p:cNvPr id="153" name="Google Shape;153;p9"/>
            <p:cNvSpPr/>
            <p:nvPr/>
          </p:nvSpPr>
          <p:spPr>
            <a:xfrm>
              <a:off x="1953914" y="800178"/>
              <a:ext cx="4950450" cy="4950450"/>
            </a:xfrm>
            <a:prstGeom prst="blockArc">
              <a:avLst>
                <a:gd fmla="val 10800000" name="adj1"/>
                <a:gd fmla="val 16200000" name="adj2"/>
                <a:gd fmla="val 4633" name="adj3"/>
              </a:avLst>
            </a:prstGeom>
            <a:solidFill>
              <a:srgbClr val="DBB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1953914" y="800178"/>
              <a:ext cx="4950450" cy="4950450"/>
            </a:xfrm>
            <a:prstGeom prst="blockArc">
              <a:avLst>
                <a:gd fmla="val 5400000" name="adj1"/>
                <a:gd fmla="val 10800000" name="adj2"/>
                <a:gd fmla="val 4633" name="adj3"/>
              </a:avLst>
            </a:prstGeom>
            <a:solidFill>
              <a:srgbClr val="DBB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1917692" y="800449"/>
              <a:ext cx="4950450" cy="4950450"/>
            </a:xfrm>
            <a:prstGeom prst="blockArc">
              <a:avLst>
                <a:gd fmla="val 21688" name="adj1"/>
                <a:gd fmla="val 5348497" name="adj2"/>
                <a:gd fmla="val 4633" name="adj3"/>
              </a:avLst>
            </a:prstGeom>
            <a:solidFill>
              <a:srgbClr val="DBB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1917695" y="799906"/>
              <a:ext cx="4950450" cy="4950450"/>
            </a:xfrm>
            <a:prstGeom prst="blockArc">
              <a:avLst>
                <a:gd fmla="val 16251498" name="adj1"/>
                <a:gd fmla="val 22460" name="adj2"/>
                <a:gd fmla="val 4633" name="adj3"/>
              </a:avLst>
            </a:prstGeom>
            <a:solidFill>
              <a:srgbClr val="DBB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3428995" y="2346697"/>
              <a:ext cx="2000289" cy="1857411"/>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txBox="1"/>
            <p:nvPr/>
          </p:nvSpPr>
          <p:spPr>
            <a:xfrm>
              <a:off x="3721931" y="2618709"/>
              <a:ext cx="1414417" cy="1313387"/>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None/>
              </a:pPr>
              <a:r>
                <a:rPr lang="it-IT" sz="2600">
                  <a:solidFill>
                    <a:schemeClr val="lt1"/>
                  </a:solidFill>
                  <a:latin typeface="Calibri"/>
                  <a:ea typeface="Calibri"/>
                  <a:cs typeface="Calibri"/>
                  <a:sym typeface="Calibri"/>
                </a:rPr>
                <a:t>Cosa </a:t>
              </a:r>
              <a:endParaRPr/>
            </a:p>
            <a:p>
              <a:pPr indent="0" lvl="0" marL="0" marR="0" rtl="0" algn="ctr">
                <a:lnSpc>
                  <a:spcPct val="90000"/>
                </a:lnSpc>
                <a:spcBef>
                  <a:spcPts val="910"/>
                </a:spcBef>
                <a:spcAft>
                  <a:spcPts val="0"/>
                </a:spcAft>
                <a:buNone/>
              </a:pPr>
              <a:r>
                <a:rPr lang="it-IT" sz="2600">
                  <a:solidFill>
                    <a:schemeClr val="lt1"/>
                  </a:solidFill>
                  <a:latin typeface="Calibri"/>
                  <a:ea typeface="Calibri"/>
                  <a:cs typeface="Calibri"/>
                  <a:sym typeface="Calibri"/>
                </a:rPr>
                <a:t>Osservare </a:t>
              </a:r>
              <a:endParaRPr/>
            </a:p>
          </p:txBody>
        </p:sp>
        <p:sp>
          <p:nvSpPr>
            <p:cNvPr id="159" name="Google Shape;159;p9"/>
            <p:cNvSpPr/>
            <p:nvPr/>
          </p:nvSpPr>
          <p:spPr>
            <a:xfrm>
              <a:off x="3500430" y="-60193"/>
              <a:ext cx="1857418" cy="1835409"/>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txBox="1"/>
            <p:nvPr/>
          </p:nvSpPr>
          <p:spPr>
            <a:xfrm>
              <a:off x="3772443" y="208596"/>
              <a:ext cx="1313392" cy="1297831"/>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1" lang="it-IT" sz="1800">
                  <a:solidFill>
                    <a:schemeClr val="lt1"/>
                  </a:solidFill>
                  <a:latin typeface="Calibri"/>
                  <a:ea typeface="Calibri"/>
                  <a:cs typeface="Calibri"/>
                  <a:sym typeface="Calibri"/>
                </a:rPr>
                <a:t>LINGUAGGIO</a:t>
              </a:r>
              <a:endParaRPr/>
            </a:p>
          </p:txBody>
        </p:sp>
        <p:sp>
          <p:nvSpPr>
            <p:cNvPr id="161" name="Google Shape;161;p9"/>
            <p:cNvSpPr/>
            <p:nvPr/>
          </p:nvSpPr>
          <p:spPr>
            <a:xfrm>
              <a:off x="6014467" y="2494635"/>
              <a:ext cx="1592587" cy="1592587"/>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txBox="1"/>
            <p:nvPr/>
          </p:nvSpPr>
          <p:spPr>
            <a:xfrm>
              <a:off x="6247696" y="2727864"/>
              <a:ext cx="1126129" cy="112612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1" lang="it-IT" sz="1800">
                  <a:solidFill>
                    <a:schemeClr val="lt1"/>
                  </a:solidFill>
                  <a:latin typeface="Calibri"/>
                  <a:ea typeface="Calibri"/>
                  <a:cs typeface="Calibri"/>
                  <a:sym typeface="Calibri"/>
                </a:rPr>
                <a:t>DSA</a:t>
              </a:r>
              <a:endParaRPr b="1" sz="1800">
                <a:solidFill>
                  <a:schemeClr val="lt1"/>
                </a:solidFill>
                <a:latin typeface="Calibri"/>
                <a:ea typeface="Calibri"/>
                <a:cs typeface="Calibri"/>
                <a:sym typeface="Calibri"/>
              </a:endParaRPr>
            </a:p>
          </p:txBody>
        </p:sp>
        <p:sp>
          <p:nvSpPr>
            <p:cNvPr id="163" name="Google Shape;163;p9"/>
            <p:cNvSpPr/>
            <p:nvPr/>
          </p:nvSpPr>
          <p:spPr>
            <a:xfrm>
              <a:off x="3632846" y="4897002"/>
              <a:ext cx="1592587" cy="1592587"/>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txBox="1"/>
            <p:nvPr/>
          </p:nvSpPr>
          <p:spPr>
            <a:xfrm>
              <a:off x="3866075" y="5130231"/>
              <a:ext cx="1126129" cy="112612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it-IT" sz="1600">
                  <a:solidFill>
                    <a:schemeClr val="lt1"/>
                  </a:solidFill>
                  <a:latin typeface="Calibri"/>
                  <a:ea typeface="Calibri"/>
                  <a:cs typeface="Calibri"/>
                  <a:sym typeface="Calibri"/>
                </a:rPr>
                <a:t>DISPRASSIA</a:t>
              </a:r>
              <a:endParaRPr/>
            </a:p>
          </p:txBody>
        </p:sp>
        <p:sp>
          <p:nvSpPr>
            <p:cNvPr id="165" name="Google Shape;165;p9"/>
            <p:cNvSpPr/>
            <p:nvPr/>
          </p:nvSpPr>
          <p:spPr>
            <a:xfrm>
              <a:off x="1214954" y="2479109"/>
              <a:ext cx="1592587" cy="1592587"/>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txBox="1"/>
            <p:nvPr/>
          </p:nvSpPr>
          <p:spPr>
            <a:xfrm>
              <a:off x="1448183" y="2712338"/>
              <a:ext cx="1126129" cy="112612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1" lang="it-IT" sz="1800">
                  <a:solidFill>
                    <a:schemeClr val="lt1"/>
                  </a:solidFill>
                  <a:latin typeface="Calibri"/>
                  <a:ea typeface="Calibri"/>
                  <a:cs typeface="Calibri"/>
                  <a:sym typeface="Calibri"/>
                </a:rPr>
                <a:t>FUNZIONI ESECUTIVE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2018-05-09T09:23:29Z</dcterms:created>
  <dc:creator>Annamaria</dc:creator>
</cp:coreProperties>
</file>